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tif" ContentType="image/t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6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56" r:id="rId12"/>
    <p:sldId id="257" r:id="rId13"/>
    <p:sldId id="258" r:id="rId14"/>
    <p:sldId id="259" r:id="rId15"/>
    <p:sldId id="268" r:id="rId16"/>
  </p:sldIdLst>
  <p:sldSz cx="16256000" cy="9144000"/>
  <p:notesSz cx="7772400" cy="10058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87" autoAdjust="0"/>
    <p:restoredTop sz="94660"/>
  </p:normalViewPr>
  <p:slideViewPr>
    <p:cSldViewPr snapToGrid="0" snapToObjects="1">
      <p:cViewPr>
        <p:scale>
          <a:sx n="90" d="100"/>
          <a:sy n="90" d="100"/>
        </p:scale>
        <p:origin x="-240" y="-72"/>
      </p:cViewPr>
      <p:guideLst>
        <p:guide orient="horz" pos="2880"/>
        <p:guide pos="5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80320" y="434520"/>
            <a:ext cx="15095160" cy="108864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580320" y="2393640"/>
            <a:ext cx="14804640" cy="2699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80320" y="5350320"/>
            <a:ext cx="14804640" cy="2699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80320" y="434520"/>
            <a:ext cx="15095160" cy="108864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80320" y="2393640"/>
            <a:ext cx="7224480" cy="2699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8166240" y="2393640"/>
            <a:ext cx="7224480" cy="2699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166240" y="5350320"/>
            <a:ext cx="7224480" cy="2699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80320" y="5350320"/>
            <a:ext cx="7224480" cy="2699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80320" y="434520"/>
            <a:ext cx="15095160" cy="108864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80320" y="2393640"/>
            <a:ext cx="14804640" cy="5660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580320" y="2393640"/>
            <a:ext cx="14804640" cy="5660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9" name="Picture 38"/>
          <p:cNvPicPr/>
          <p:nvPr/>
        </p:nvPicPr>
        <p:blipFill>
          <a:blip/>
          <a:stretch/>
        </p:blipFill>
        <p:spPr>
          <a:xfrm>
            <a:off x="580320" y="2393640"/>
            <a:ext cx="14804640" cy="5660280"/>
          </a:xfrm>
          <a:prstGeom prst="rect">
            <a:avLst/>
          </a:prstGeom>
          <a:ln>
            <a:noFill/>
          </a:ln>
        </p:spPr>
      </p:pic>
      <p:pic>
        <p:nvPicPr>
          <p:cNvPr id="40" name="Picture 39"/>
          <p:cNvPicPr/>
          <p:nvPr/>
        </p:nvPicPr>
        <p:blipFill>
          <a:blip/>
          <a:stretch/>
        </p:blipFill>
        <p:spPr>
          <a:xfrm>
            <a:off x="580320" y="2393640"/>
            <a:ext cx="14804640" cy="566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80320" y="434520"/>
            <a:ext cx="15095160" cy="108864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80320" y="2393640"/>
            <a:ext cx="14804640" cy="5660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80320" y="434520"/>
            <a:ext cx="15095160" cy="108864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80320" y="2393640"/>
            <a:ext cx="14804640" cy="5660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80320" y="434520"/>
            <a:ext cx="15095160" cy="108864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80320" y="2393640"/>
            <a:ext cx="7224480" cy="5660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8166240" y="2393640"/>
            <a:ext cx="7224480" cy="5660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80320" y="434520"/>
            <a:ext cx="15095160" cy="108864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80320" y="434520"/>
            <a:ext cx="15095160" cy="5047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80320" y="434520"/>
            <a:ext cx="15095160" cy="108864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80320" y="2393640"/>
            <a:ext cx="7224480" cy="2699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80320" y="5350320"/>
            <a:ext cx="7224480" cy="2699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166240" y="2393640"/>
            <a:ext cx="7224480" cy="5660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80320" y="434520"/>
            <a:ext cx="15095160" cy="108864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580320" y="2393640"/>
            <a:ext cx="14804640" cy="5660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80320" y="434520"/>
            <a:ext cx="15095160" cy="108864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80320" y="2393640"/>
            <a:ext cx="7224480" cy="5660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8166240" y="2393640"/>
            <a:ext cx="7224480" cy="2699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8166240" y="5350320"/>
            <a:ext cx="7224480" cy="2699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80320" y="434520"/>
            <a:ext cx="15095160" cy="108864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80320" y="2393640"/>
            <a:ext cx="7224480" cy="2699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8166240" y="2393640"/>
            <a:ext cx="7224480" cy="2699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580320" y="5350320"/>
            <a:ext cx="14804640" cy="2699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80320" y="434520"/>
            <a:ext cx="15095160" cy="108864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80320" y="2393640"/>
            <a:ext cx="14804640" cy="2699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80320" y="5350320"/>
            <a:ext cx="14804640" cy="2699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80320" y="434520"/>
            <a:ext cx="15095160" cy="108864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80320" y="2393640"/>
            <a:ext cx="7224480" cy="2699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8166240" y="2393640"/>
            <a:ext cx="7224480" cy="2699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166240" y="5350320"/>
            <a:ext cx="7224480" cy="2699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580320" y="5350320"/>
            <a:ext cx="7224480" cy="2699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80320" y="434520"/>
            <a:ext cx="15095160" cy="108864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580320" y="2393640"/>
            <a:ext cx="14804640" cy="5660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580320" y="2393640"/>
            <a:ext cx="14804640" cy="5660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8" name="Picture 77"/>
          <p:cNvPicPr/>
          <p:nvPr/>
        </p:nvPicPr>
        <p:blipFill>
          <a:blip/>
          <a:stretch/>
        </p:blipFill>
        <p:spPr>
          <a:xfrm>
            <a:off x="580320" y="2393640"/>
            <a:ext cx="14804640" cy="5660280"/>
          </a:xfrm>
          <a:prstGeom prst="rect">
            <a:avLst/>
          </a:prstGeom>
          <a:ln>
            <a:noFill/>
          </a:ln>
        </p:spPr>
      </p:pic>
      <p:pic>
        <p:nvPicPr>
          <p:cNvPr id="79" name="Picture 78"/>
          <p:cNvPicPr/>
          <p:nvPr/>
        </p:nvPicPr>
        <p:blipFill>
          <a:blip/>
          <a:stretch/>
        </p:blipFill>
        <p:spPr>
          <a:xfrm>
            <a:off x="580320" y="2393640"/>
            <a:ext cx="14804640" cy="566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80320" y="434520"/>
            <a:ext cx="15095160" cy="108864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580320" y="2393640"/>
            <a:ext cx="14804640" cy="5660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80320" y="434520"/>
            <a:ext cx="15095160" cy="108864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580320" y="2393640"/>
            <a:ext cx="14804640" cy="5660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80320" y="434520"/>
            <a:ext cx="15095160" cy="108864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80320" y="2393640"/>
            <a:ext cx="7224480" cy="5660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8166240" y="2393640"/>
            <a:ext cx="7224480" cy="5660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80320" y="434520"/>
            <a:ext cx="15095160" cy="108864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80320" y="434520"/>
            <a:ext cx="15095160" cy="108864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80320" y="2393640"/>
            <a:ext cx="14804640" cy="5660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580320" y="434520"/>
            <a:ext cx="15095160" cy="5047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80320" y="434520"/>
            <a:ext cx="15095160" cy="108864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80320" y="2393640"/>
            <a:ext cx="7224480" cy="2699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80320" y="5350320"/>
            <a:ext cx="7224480" cy="2699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8166240" y="2393640"/>
            <a:ext cx="7224480" cy="5660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80320" y="434520"/>
            <a:ext cx="15095160" cy="108864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580320" y="2393640"/>
            <a:ext cx="7224480" cy="5660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8166240" y="2393640"/>
            <a:ext cx="7224480" cy="2699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8166240" y="5350320"/>
            <a:ext cx="7224480" cy="2699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80320" y="434520"/>
            <a:ext cx="15095160" cy="108864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580320" y="2393640"/>
            <a:ext cx="7224480" cy="2699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8166240" y="2393640"/>
            <a:ext cx="7224480" cy="2699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580320" y="5350320"/>
            <a:ext cx="14804640" cy="2699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80320" y="434520"/>
            <a:ext cx="15095160" cy="108864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80320" y="2393640"/>
            <a:ext cx="14804640" cy="2699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580320" y="5350320"/>
            <a:ext cx="14804640" cy="2699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80320" y="434520"/>
            <a:ext cx="15095160" cy="108864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580320" y="2393640"/>
            <a:ext cx="7224480" cy="2699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8166240" y="2393640"/>
            <a:ext cx="7224480" cy="2699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8166240" y="5350320"/>
            <a:ext cx="7224480" cy="2699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580320" y="5350320"/>
            <a:ext cx="7224480" cy="2699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80320" y="434520"/>
            <a:ext cx="15095160" cy="108864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580320" y="2393640"/>
            <a:ext cx="14804640" cy="5660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580320" y="2393640"/>
            <a:ext cx="14804640" cy="5660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19" name="Picture 118"/>
          <p:cNvPicPr/>
          <p:nvPr/>
        </p:nvPicPr>
        <p:blipFill>
          <a:blip/>
          <a:stretch/>
        </p:blipFill>
        <p:spPr>
          <a:xfrm>
            <a:off x="580320" y="2393640"/>
            <a:ext cx="14804640" cy="5660280"/>
          </a:xfrm>
          <a:prstGeom prst="rect">
            <a:avLst/>
          </a:prstGeom>
          <a:ln>
            <a:noFill/>
          </a:ln>
        </p:spPr>
      </p:pic>
      <p:pic>
        <p:nvPicPr>
          <p:cNvPr id="120" name="Picture 119"/>
          <p:cNvPicPr/>
          <p:nvPr/>
        </p:nvPicPr>
        <p:blipFill>
          <a:blip/>
          <a:stretch/>
        </p:blipFill>
        <p:spPr>
          <a:xfrm>
            <a:off x="580320" y="2393640"/>
            <a:ext cx="14804640" cy="566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80320" y="434520"/>
            <a:ext cx="15095160" cy="108864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80320" y="2393640"/>
            <a:ext cx="7224480" cy="5660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8166240" y="2393640"/>
            <a:ext cx="7224480" cy="5660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80320" y="434520"/>
            <a:ext cx="15095160" cy="108864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580320" y="434520"/>
            <a:ext cx="15095160" cy="5047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80320" y="434520"/>
            <a:ext cx="15095160" cy="108864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80320" y="2393640"/>
            <a:ext cx="7224480" cy="2699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80320" y="5350320"/>
            <a:ext cx="7224480" cy="2699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8166240" y="2393640"/>
            <a:ext cx="7224480" cy="5660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80320" y="434520"/>
            <a:ext cx="15095160" cy="108864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80320" y="2393640"/>
            <a:ext cx="7224480" cy="5660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8166240" y="2393640"/>
            <a:ext cx="7224480" cy="2699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8166240" y="5350320"/>
            <a:ext cx="7224480" cy="2699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80320" y="434520"/>
            <a:ext cx="15095160" cy="108864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80320" y="2393640"/>
            <a:ext cx="7224480" cy="2699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8166240" y="2393640"/>
            <a:ext cx="7224480" cy="2699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580320" y="5350320"/>
            <a:ext cx="14804640" cy="2699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1.png"/>
          <p:cNvPicPr/>
          <p:nvPr/>
        </p:nvPicPr>
        <p:blipFill>
          <a:blip r:embed="rId14"/>
          <a:srcRect r="3189" b="6155"/>
          <a:stretch/>
        </p:blipFill>
        <p:spPr>
          <a:xfrm>
            <a:off x="11102400" y="4115520"/>
            <a:ext cx="5185440" cy="5026680"/>
          </a:xfrm>
          <a:prstGeom prst="rect">
            <a:avLst/>
          </a:prstGeom>
          <a:ln w="12600">
            <a:noFill/>
          </a:ln>
        </p:spPr>
      </p:pic>
      <p:pic>
        <p:nvPicPr>
          <p:cNvPr id="8" name="image2.png"/>
          <p:cNvPicPr/>
          <p:nvPr/>
        </p:nvPicPr>
        <p:blipFill>
          <a:blip r:embed="rId15"/>
          <a:stretch/>
        </p:blipFill>
        <p:spPr>
          <a:xfrm>
            <a:off x="14857920" y="8765640"/>
            <a:ext cx="975240" cy="245160"/>
          </a:xfrm>
          <a:prstGeom prst="rect">
            <a:avLst/>
          </a:prstGeom>
          <a:ln w="12600">
            <a:noFill/>
          </a:ln>
        </p:spPr>
      </p:pic>
      <p:sp>
        <p:nvSpPr>
          <p:cNvPr id="2" name="CustomShape 1" hidden="1"/>
          <p:cNvSpPr/>
          <p:nvPr/>
        </p:nvSpPr>
        <p:spPr>
          <a:xfrm>
            <a:off x="419040" y="8761680"/>
            <a:ext cx="2308680" cy="364680"/>
          </a:xfrm>
          <a:prstGeom prst="rect">
            <a:avLst/>
          </a:prstGeom>
          <a:noFill/>
          <a:ln w="32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646569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© 2014 GridGain Systems, Inc.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2870280" y="390600"/>
            <a:ext cx="10515240" cy="1519920"/>
          </a:xfrm>
          <a:prstGeom prst="rect">
            <a:avLst/>
          </a:prstGeom>
        </p:spPr>
        <p:txBody>
          <a:bodyPr lIns="60840" tIns="60840" rIns="60840" bIns="60840" anchor="ctr"/>
          <a:lstStyle/>
          <a:p>
            <a:pPr algn="ctr">
              <a:lnSpc>
                <a:spcPct val="100000"/>
              </a:lnSpc>
            </a:pPr>
            <a:r>
              <a:rPr lang="en-US" sz="5600" b="1" strike="noStrike" spc="-1">
                <a:solidFill>
                  <a:srgbClr val="ED1C24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Title Text</a:t>
            </a:r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2870280" y="1971720"/>
            <a:ext cx="10515240" cy="5747400"/>
          </a:xfrm>
          <a:prstGeom prst="rect">
            <a:avLst/>
          </a:prstGeom>
        </p:spPr>
        <p:txBody>
          <a:bodyPr lIns="60840" tIns="60840" rIns="60840" bIns="60840"/>
          <a:lstStyle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200" strike="noStrike" spc="-1">
                <a:solidFill>
                  <a:srgbClr val="261C02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Click to edit the outline text format</a:t>
            </a:r>
            <a:endParaRPr/>
          </a:p>
          <a:p>
            <a:pPr marL="864000" lvl="1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3200" strike="noStrike" spc="-1">
                <a:solidFill>
                  <a:srgbClr val="261C02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Second Outline Level</a:t>
            </a:r>
            <a:endParaRPr/>
          </a:p>
          <a:p>
            <a:pPr marL="1296000" lvl="2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200" strike="noStrike" spc="-1">
                <a:solidFill>
                  <a:srgbClr val="261C02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Third Outline Level</a:t>
            </a:r>
            <a:endParaRPr/>
          </a:p>
          <a:p>
            <a:pPr marL="1728000" lvl="3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3200" strike="noStrike" spc="-1">
                <a:solidFill>
                  <a:srgbClr val="261C02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Fourth Outline Level</a:t>
            </a:r>
            <a:endParaRPr/>
          </a:p>
          <a:p>
            <a:pPr marL="2160000" lvl="4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200" strike="noStrike" spc="-1">
                <a:solidFill>
                  <a:srgbClr val="261C02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Fifth Outline Level</a:t>
            </a:r>
            <a:endParaRPr/>
          </a:p>
          <a:p>
            <a:pPr marL="2592000" lvl="5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200" strike="noStrike" spc="-1">
                <a:solidFill>
                  <a:srgbClr val="261C02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Sixth Outline Level</a:t>
            </a:r>
            <a:endParaRPr/>
          </a:p>
          <a:p>
            <a:pPr marL="308520" indent="-308160">
              <a:lnSpc>
                <a:spcPct val="100000"/>
              </a:lnSpc>
              <a:buClr>
                <a:srgbClr val="ED1C24"/>
              </a:buClr>
              <a:buFont typeface="Arial"/>
              <a:buChar char="•"/>
            </a:pPr>
            <a:r>
              <a:rPr lang="en-US" sz="3200" strike="noStrike" spc="-1">
                <a:solidFill>
                  <a:srgbClr val="261C02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Seventh Outline LevelBody Level One</a:t>
            </a:r>
            <a:endParaRPr/>
          </a:p>
          <a:p>
            <a:pPr marL="542880" lvl="1" indent="-285480">
              <a:lnSpc>
                <a:spcPct val="100000"/>
              </a:lnSpc>
              <a:buClr>
                <a:srgbClr val="ED1C24"/>
              </a:buClr>
              <a:buFont typeface="Arial"/>
              <a:buChar char="–"/>
            </a:pPr>
            <a:r>
              <a:rPr lang="en-US" sz="3200" strike="noStrike" spc="-1">
                <a:solidFill>
                  <a:srgbClr val="261C02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Body Level Two</a:t>
            </a:r>
            <a:endParaRPr/>
          </a:p>
          <a:p>
            <a:pPr marL="788760" lvl="2" indent="-273960">
              <a:lnSpc>
                <a:spcPct val="100000"/>
              </a:lnSpc>
              <a:buClr>
                <a:srgbClr val="ED1C24"/>
              </a:buClr>
              <a:buFont typeface="Arial"/>
              <a:buChar char="•"/>
            </a:pPr>
            <a:r>
              <a:rPr lang="en-US" sz="3200" strike="noStrike" spc="-1">
                <a:solidFill>
                  <a:srgbClr val="261C02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Body Level Three</a:t>
            </a:r>
            <a:endParaRPr/>
          </a:p>
          <a:p>
            <a:pPr marL="1087920" lvl="3" indent="-316080">
              <a:lnSpc>
                <a:spcPct val="100000"/>
              </a:lnSpc>
              <a:buClr>
                <a:srgbClr val="ED1C24"/>
              </a:buClr>
              <a:buFont typeface="Arial"/>
              <a:buChar char="–"/>
            </a:pPr>
            <a:r>
              <a:rPr lang="en-US" sz="3200" strike="noStrike" spc="-1">
                <a:solidFill>
                  <a:srgbClr val="261C02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Body Level Four</a:t>
            </a:r>
            <a:endParaRPr/>
          </a:p>
          <a:p>
            <a:pPr marL="1345320" lvl="4" indent="-316080">
              <a:lnSpc>
                <a:spcPct val="100000"/>
              </a:lnSpc>
              <a:buClr>
                <a:srgbClr val="ED1C24"/>
              </a:buClr>
              <a:buFont typeface="Arial"/>
              <a:buChar char="»"/>
            </a:pPr>
            <a:r>
              <a:rPr lang="en-US" sz="3200" strike="noStrike" spc="-1">
                <a:solidFill>
                  <a:srgbClr val="261C02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Body Level Five</a:t>
            </a:r>
            <a:endParaRPr/>
          </a:p>
        </p:txBody>
      </p:sp>
      <p:pic>
        <p:nvPicPr>
          <p:cNvPr id="5" name="image2.png"/>
          <p:cNvPicPr/>
          <p:nvPr/>
        </p:nvPicPr>
        <p:blipFill>
          <a:blip r:embed="rId15"/>
          <a:stretch/>
        </p:blipFill>
        <p:spPr>
          <a:xfrm>
            <a:off x="14857920" y="8765640"/>
            <a:ext cx="975240" cy="245160"/>
          </a:xfrm>
          <a:prstGeom prst="rect">
            <a:avLst/>
          </a:prstGeom>
          <a:ln w="12600">
            <a:noFill/>
          </a:ln>
        </p:spPr>
      </p:pic>
      <p:sp>
        <p:nvSpPr>
          <p:cNvPr id="6" name="CustomShape 4"/>
          <p:cNvSpPr/>
          <p:nvPr/>
        </p:nvSpPr>
        <p:spPr>
          <a:xfrm>
            <a:off x="419040" y="8761680"/>
            <a:ext cx="2308680" cy="364680"/>
          </a:xfrm>
          <a:prstGeom prst="rect">
            <a:avLst/>
          </a:prstGeom>
          <a:noFill/>
          <a:ln w="32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646569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© 2014 GridGain Systems, Inc.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1.png"/>
          <p:cNvPicPr/>
          <p:nvPr/>
        </p:nvPicPr>
        <p:blipFill>
          <a:blip r:embed="rId14"/>
          <a:srcRect r="3189" b="6155"/>
          <a:stretch/>
        </p:blipFill>
        <p:spPr>
          <a:xfrm>
            <a:off x="11102400" y="4115520"/>
            <a:ext cx="5185440" cy="5026680"/>
          </a:xfrm>
          <a:prstGeom prst="rect">
            <a:avLst/>
          </a:prstGeom>
          <a:ln w="12600">
            <a:noFill/>
          </a:ln>
        </p:spPr>
      </p:pic>
      <p:pic>
        <p:nvPicPr>
          <p:cNvPr id="42" name="image2.png"/>
          <p:cNvPicPr/>
          <p:nvPr/>
        </p:nvPicPr>
        <p:blipFill>
          <a:blip r:embed="rId15"/>
          <a:stretch/>
        </p:blipFill>
        <p:spPr>
          <a:xfrm>
            <a:off x="14857920" y="8765640"/>
            <a:ext cx="975240" cy="245160"/>
          </a:xfrm>
          <a:prstGeom prst="rect">
            <a:avLst/>
          </a:prstGeom>
          <a:ln w="12600">
            <a:noFill/>
          </a:ln>
        </p:spPr>
      </p:pic>
      <p:sp>
        <p:nvSpPr>
          <p:cNvPr id="43" name="CustomShape 1"/>
          <p:cNvSpPr/>
          <p:nvPr/>
        </p:nvSpPr>
        <p:spPr>
          <a:xfrm>
            <a:off x="419040" y="8761680"/>
            <a:ext cx="2308680" cy="364680"/>
          </a:xfrm>
          <a:prstGeom prst="rect">
            <a:avLst/>
          </a:prstGeom>
          <a:noFill/>
          <a:ln w="32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646569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© 2014 GridGain Systems, Inc.</a:t>
            </a:r>
            <a:endParaRPr/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2044080" y="1917720"/>
            <a:ext cx="5384520" cy="6375960"/>
          </a:xfrm>
          <a:prstGeom prst="rect">
            <a:avLst/>
          </a:prstGeom>
        </p:spPr>
        <p:txBody>
          <a:bodyPr lIns="60840" tIns="60840" rIns="60840" bIns="60840"/>
          <a:lstStyle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800" strike="noStrike" spc="-1"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Click to edit the outline text format</a:t>
            </a:r>
            <a:endParaRPr/>
          </a:p>
          <a:p>
            <a:pPr marL="864000" lvl="1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3800" strike="noStrike" spc="-1"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Second Outline Level</a:t>
            </a:r>
            <a:endParaRPr/>
          </a:p>
          <a:p>
            <a:pPr marL="1296000" lvl="2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800" strike="noStrike" spc="-1"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Third Outline Level</a:t>
            </a:r>
            <a:endParaRPr/>
          </a:p>
          <a:p>
            <a:pPr marL="1728000" lvl="3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3800" strike="noStrike" spc="-1"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Fourth Outline Level</a:t>
            </a:r>
            <a:endParaRPr/>
          </a:p>
          <a:p>
            <a:pPr marL="2160000" lvl="4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800" strike="noStrike" spc="-1"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Fifth Outline Level</a:t>
            </a:r>
            <a:endParaRPr/>
          </a:p>
          <a:p>
            <a:pPr marL="2592000" lvl="5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800" strike="noStrike" spc="-1"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Sixth Outline Level</a:t>
            </a:r>
            <a:endParaRPr/>
          </a:p>
          <a:p>
            <a:pPr marL="571680" indent="-571320">
              <a:lnSpc>
                <a:spcPct val="100000"/>
              </a:lnSpc>
              <a:buClr>
                <a:srgbClr val="ED1C24"/>
              </a:buClr>
              <a:buFont typeface="Arial"/>
              <a:buChar char="•"/>
            </a:pPr>
            <a:r>
              <a:rPr lang="en-US" sz="3800" strike="noStrike" spc="-1"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Seventh Outline LevelBody Level One</a:t>
            </a:r>
            <a:endParaRPr/>
          </a:p>
          <a:p>
            <a:pPr marL="1028880" lvl="1" indent="-571320">
              <a:lnSpc>
                <a:spcPct val="100000"/>
              </a:lnSpc>
              <a:buClr>
                <a:srgbClr val="ED1C24"/>
              </a:buClr>
              <a:buFont typeface="Arial"/>
              <a:buChar char="–"/>
            </a:pPr>
            <a:r>
              <a:rPr lang="en-US" sz="3100" strike="noStrike" spc="-1"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Body Level Two</a:t>
            </a:r>
            <a:endParaRPr/>
          </a:p>
          <a:p>
            <a:pPr marL="1422360" lvl="2" indent="-507600">
              <a:lnSpc>
                <a:spcPct val="100000"/>
              </a:lnSpc>
              <a:buClr>
                <a:srgbClr val="ED1C24"/>
              </a:buClr>
              <a:buFont typeface="Arial"/>
              <a:buChar char="•"/>
            </a:pPr>
            <a:r>
              <a:rPr lang="en-US" sz="2500" strike="noStrike" spc="-1"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Body Level Three</a:t>
            </a:r>
            <a:endParaRPr/>
          </a:p>
          <a:p>
            <a:pPr marL="1943280" lvl="3" indent="-571320">
              <a:lnSpc>
                <a:spcPct val="100000"/>
              </a:lnSpc>
              <a:buClr>
                <a:srgbClr val="ED1C24"/>
              </a:buClr>
              <a:buFont typeface="Arial"/>
              <a:buChar char="–"/>
            </a:pPr>
            <a:r>
              <a:rPr lang="en-US" sz="2000" strike="noStrike" spc="-1"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Body Level Four</a:t>
            </a:r>
            <a:endParaRPr/>
          </a:p>
          <a:p>
            <a:pPr marL="2400480" lvl="4" indent="-571320">
              <a:lnSpc>
                <a:spcPct val="100000"/>
              </a:lnSpc>
              <a:buClr>
                <a:srgbClr val="ED1C24"/>
              </a:buClr>
              <a:buFont typeface="Arial"/>
              <a:buChar char="»"/>
            </a:pPr>
            <a:r>
              <a:rPr lang="en-US" sz="1500" strike="noStrike" spc="-1"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Body Level Five</a:t>
            </a:r>
            <a:endParaRPr/>
          </a:p>
        </p:txBody>
      </p:sp>
      <p:sp>
        <p:nvSpPr>
          <p:cNvPr id="45" name="PlaceHolder 3"/>
          <p:cNvSpPr>
            <a:spLocks noGrp="1"/>
          </p:cNvSpPr>
          <p:nvPr>
            <p:ph type="title"/>
          </p:nvPr>
        </p:nvSpPr>
        <p:spPr>
          <a:xfrm>
            <a:off x="2641680" y="391680"/>
            <a:ext cx="10972440" cy="1507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5600" b="1" strike="noStrike" spc="-1">
                <a:solidFill>
                  <a:srgbClr val="ED1C24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Title Text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360" y="216720"/>
            <a:ext cx="15675480" cy="15238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" name="CustomShape 2"/>
          <p:cNvSpPr/>
          <p:nvPr/>
        </p:nvSpPr>
        <p:spPr>
          <a:xfrm>
            <a:off x="1578960" y="8272080"/>
            <a:ext cx="10450440" cy="6534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CustomShape 3"/>
          <p:cNvSpPr/>
          <p:nvPr/>
        </p:nvSpPr>
        <p:spPr>
          <a:xfrm>
            <a:off x="289800" y="8272080"/>
            <a:ext cx="870840" cy="653400"/>
          </a:xfrm>
          <a:prstGeom prst="rect">
            <a:avLst/>
          </a:prstGeom>
          <a:solidFill>
            <a:srgbClr val="F44336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PlaceHolder 4"/>
          <p:cNvSpPr>
            <a:spLocks noGrp="1"/>
          </p:cNvSpPr>
          <p:nvPr>
            <p:ph type="title"/>
          </p:nvPr>
        </p:nvSpPr>
        <p:spPr>
          <a:xfrm>
            <a:off x="580320" y="434520"/>
            <a:ext cx="15095160" cy="10886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3650" b="1" spc="-1">
                <a:latin typeface="Source Sans Pro Black"/>
              </a:rPr>
              <a:t>Click to edit the title text format</a:t>
            </a:r>
            <a:endParaRPr/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580320" y="2393640"/>
            <a:ext cx="14804640" cy="5660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3150" b="1" spc="-1">
                <a:latin typeface="Source Sans Pro Semibold"/>
              </a:rPr>
              <a:t>Click to edit the outline text format</a:t>
            </a:r>
            <a:endParaRPr/>
          </a:p>
          <a:p>
            <a:pPr marL="288000" lvl="1"/>
            <a:r>
              <a:rPr lang="en-US" sz="2650" spc="-1">
                <a:latin typeface="Source Sans Pro Light"/>
              </a:rPr>
              <a:t>Second Outline Level</a:t>
            </a:r>
            <a:endParaRPr/>
          </a:p>
          <a:p>
            <a:pPr marL="576000" lvl="2"/>
            <a:r>
              <a:rPr lang="en-US" sz="2170" spc="-1">
                <a:latin typeface="Source Sans Pro Light"/>
              </a:rPr>
              <a:t>Third Outline Level</a:t>
            </a:r>
            <a:endParaRPr/>
          </a:p>
          <a:p>
            <a:pPr marL="864000" lvl="3"/>
            <a:r>
              <a:rPr lang="en-US" sz="1940" spc="-1">
                <a:latin typeface="Source Sans Pro Light"/>
              </a:rPr>
              <a:t>Fourth Outline Level</a:t>
            </a:r>
            <a:endParaRPr/>
          </a:p>
          <a:p>
            <a:pPr marL="1152000" lvl="4"/>
            <a:r>
              <a:rPr lang="en-US" sz="1940" spc="-1">
                <a:latin typeface="Source Sans Pro Light"/>
              </a:rPr>
              <a:t>Fifth Outline Level</a:t>
            </a:r>
            <a:endParaRPr/>
          </a:p>
          <a:p>
            <a:pPr marL="1440000" lvl="5"/>
            <a:r>
              <a:rPr lang="en-US" sz="1940" spc="-1">
                <a:latin typeface="Source Sans Pro Light"/>
              </a:rPr>
              <a:t>Sixth Outline Level</a:t>
            </a:r>
            <a:endParaRPr/>
          </a:p>
          <a:p>
            <a:pPr marL="1728000" lvl="6"/>
            <a:r>
              <a:rPr lang="en-US" sz="1940" spc="-1">
                <a:latin typeface="Source Sans Pro Light"/>
              </a:rPr>
              <a:t>Seventh Outline Level</a:t>
            </a:r>
            <a:endParaRPr/>
          </a:p>
        </p:txBody>
      </p:sp>
      <p:sp>
        <p:nvSpPr>
          <p:cNvPr id="85" name="PlaceHolder 6"/>
          <p:cNvSpPr>
            <a:spLocks noGrp="1"/>
          </p:cNvSpPr>
          <p:nvPr>
            <p:ph type="ftr"/>
          </p:nvPr>
        </p:nvSpPr>
        <p:spPr>
          <a:xfrm>
            <a:off x="1642680" y="8272080"/>
            <a:ext cx="98694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1800" b="1" spc="-1">
                <a:solidFill>
                  <a:srgbClr val="000000"/>
                </a:solidFill>
                <a:latin typeface="Source Sans Pro Black"/>
              </a:rPr>
              <a:t>&lt;footer&gt;</a:t>
            </a:r>
            <a:endParaRPr/>
          </a:p>
        </p:txBody>
      </p:sp>
      <p:sp>
        <p:nvSpPr>
          <p:cNvPr id="86" name="PlaceHolder 7"/>
          <p:cNvSpPr>
            <a:spLocks noGrp="1"/>
          </p:cNvSpPr>
          <p:nvPr>
            <p:ph type="sldNum"/>
          </p:nvPr>
        </p:nvSpPr>
        <p:spPr>
          <a:xfrm>
            <a:off x="289800" y="8272080"/>
            <a:ext cx="871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2" Type="http://schemas.openxmlformats.org/officeDocument/2006/relationships/hyperlink" Target="http://www.ignite.incubator.apache.org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2" Type="http://schemas.openxmlformats.org/officeDocument/2006/relationships/hyperlink" Target="http://www.ignite.incubator.apache.or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/>
          </p:cNvSpPr>
          <p:nvPr>
            <p:ph type="title"/>
          </p:nvPr>
        </p:nvSpPr>
        <p:spPr>
          <a:xfrm>
            <a:off x="2118533" y="5446259"/>
            <a:ext cx="4205111" cy="1651110"/>
          </a:xfrm>
          <a:prstGeom prst="rect">
            <a:avLst/>
          </a:prstGeom>
        </p:spPr>
        <p:txBody>
          <a:bodyPr/>
          <a:lstStyle/>
          <a:p>
            <a:pPr lvl="0" algn="l">
              <a:defRPr sz="1800" b="0" cap="none">
                <a:solidFill>
                  <a:srgbClr val="000000"/>
                </a:solidFill>
                <a:effectLst/>
              </a:defRPr>
            </a:pPr>
            <a:r>
              <a:rPr lang="en-US" sz="2200" b="1" cap="all" dirty="0" smtClean="0">
                <a:solidFill>
                  <a:srgbClr val="ED1C24"/>
                </a:solidFill>
                <a:effectLst>
                  <a:outerShdw blurRad="12700" dist="12700" dir="3000000" rotWithShape="0">
                    <a:srgbClr val="999999"/>
                  </a:outerShdw>
                </a:effectLst>
              </a:rPr>
              <a:t>Konstantin Boudnik</a:t>
            </a:r>
            <a:endParaRPr sz="2200" b="1" cap="all" dirty="0">
              <a:solidFill>
                <a:srgbClr val="ED1C24"/>
              </a:solidFill>
              <a:effectLst>
                <a:outerShdw blurRad="12700" dist="12700" dir="3000000" rotWithShape="0">
                  <a:srgbClr val="999999"/>
                </a:outerShdw>
              </a:effectLst>
            </a:endParaRPr>
          </a:p>
          <a:p>
            <a:pPr algn="l"/>
            <a:r>
              <a:rPr lang="en-US" sz="1600" dirty="0" smtClean="0"/>
              <a:t>VP Open Source Development, WANdisco Member of the Apache Software Foundation</a:t>
            </a:r>
            <a:endParaRPr lang="en-US" sz="1600" dirty="0"/>
          </a:p>
        </p:txBody>
      </p:sp>
      <p:sp>
        <p:nvSpPr>
          <p:cNvPr id="234" name="Shape 234"/>
          <p:cNvSpPr/>
          <p:nvPr/>
        </p:nvSpPr>
        <p:spPr>
          <a:xfrm>
            <a:off x="1366500" y="641740"/>
            <a:ext cx="13522999" cy="1969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59" tIns="60959" rIns="60959" bIns="60959">
            <a:spAutoFit/>
          </a:bodyPr>
          <a:lstStyle/>
          <a:p>
            <a:pPr>
              <a:defRPr sz="1800"/>
            </a:pPr>
            <a:r>
              <a:rPr lang="en-US" sz="6000" b="1" dirty="0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6000" b="1" dirty="0" smtClean="0">
                <a:latin typeface="Calibri"/>
                <a:ea typeface="Calibri"/>
                <a:cs typeface="Calibri"/>
                <a:sym typeface="Calibri"/>
              </a:rPr>
              <a:t>ccelerating the Hadoop data stack with </a:t>
            </a:r>
          </a:p>
          <a:p>
            <a:pPr>
              <a:defRPr sz="1800"/>
            </a:pPr>
            <a:r>
              <a:rPr lang="en-US" sz="6000" b="1" dirty="0" smtClean="0">
                <a:latin typeface="Calibri"/>
                <a:ea typeface="Calibri"/>
                <a:cs typeface="Calibri"/>
                <a:sym typeface="Calibri"/>
              </a:rPr>
              <a:t>Apache Ignite</a:t>
            </a:r>
            <a:r>
              <a:rPr lang="en-US" sz="4400" dirty="0" smtClean="0"/>
              <a:t>™</a:t>
            </a:r>
            <a:r>
              <a:rPr lang="en-US" sz="6000" b="1" dirty="0" smtClean="0">
                <a:latin typeface="Calibri"/>
                <a:ea typeface="Calibri"/>
                <a:cs typeface="Calibri"/>
                <a:sym typeface="Calibri"/>
              </a:rPr>
              <a:t>, Spark and Bigtop</a:t>
            </a:r>
          </a:p>
        </p:txBody>
      </p:sp>
      <p:sp>
        <p:nvSpPr>
          <p:cNvPr id="235" name="Shape 235"/>
          <p:cNvSpPr/>
          <p:nvPr/>
        </p:nvSpPr>
        <p:spPr>
          <a:xfrm>
            <a:off x="8852518" y="7289749"/>
            <a:ext cx="3507688" cy="541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67733" tIns="67733" rIns="67733" bIns="67733" anchor="ctr">
            <a:spAutoFit/>
          </a:bodyPr>
          <a:lstStyle>
            <a:lvl1pPr algn="l" defTabSz="457200">
              <a:defRPr sz="2600">
                <a:solidFill>
                  <a:srgbClr val="ED1C24"/>
                </a:solidFill>
                <a:uFill>
                  <a:solidFill>
                    <a:srgbClr val="ED1C24"/>
                  </a:solidFill>
                </a:uFill>
                <a:latin typeface="Calibri"/>
                <a:ea typeface="Calibri"/>
                <a:cs typeface="Calibri"/>
                <a:sym typeface="Calibri"/>
                <a:hlinkClick r:id="rId2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600" dirty="0">
                <a:solidFill>
                  <a:srgbClr val="ED1C24"/>
                </a:solidFill>
                <a:uFill>
                  <a:solidFill>
                    <a:srgbClr val="ED1C24"/>
                  </a:solidFill>
                </a:uFill>
                <a:hlinkClick r:id="rId2"/>
              </a:rPr>
              <a:t>http:/</a:t>
            </a:r>
            <a:r>
              <a:rPr sz="2600" dirty="0" smtClean="0">
                <a:solidFill>
                  <a:srgbClr val="ED1C24"/>
                </a:solidFill>
                <a:uFill>
                  <a:solidFill>
                    <a:srgbClr val="ED1C24"/>
                  </a:solidFill>
                </a:uFill>
                <a:hlinkClick r:id="rId2"/>
              </a:rPr>
              <a:t>/ignite.apache.org</a:t>
            </a:r>
            <a:endParaRPr sz="2600" dirty="0">
              <a:solidFill>
                <a:srgbClr val="ED1C24"/>
              </a:solidFill>
              <a:uFill>
                <a:solidFill>
                  <a:srgbClr val="ED1C24"/>
                </a:solidFill>
              </a:uFill>
              <a:hlinkClick r:id="rId2"/>
            </a:endParaRPr>
          </a:p>
        </p:txBody>
      </p:sp>
      <p:pic>
        <p:nvPicPr>
          <p:cNvPr id="4" name="Picture 3" descr="konstantin_boudni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616" y="3450165"/>
            <a:ext cx="1897944" cy="2588105"/>
          </a:xfrm>
          <a:prstGeom prst="rect">
            <a:avLst/>
          </a:prstGeom>
        </p:spPr>
      </p:pic>
      <p:pic>
        <p:nvPicPr>
          <p:cNvPr id="5" name="Picture 4" descr="nikita_ivanov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518" y="3450165"/>
            <a:ext cx="1897944" cy="2588105"/>
          </a:xfrm>
          <a:prstGeom prst="rect">
            <a:avLst/>
          </a:prstGeom>
        </p:spPr>
      </p:pic>
      <p:sp>
        <p:nvSpPr>
          <p:cNvPr id="16" name="Shape 233"/>
          <p:cNvSpPr txBox="1">
            <a:spLocks/>
          </p:cNvSpPr>
          <p:nvPr/>
        </p:nvSpPr>
        <p:spPr>
          <a:xfrm>
            <a:off x="8865479" y="5446259"/>
            <a:ext cx="3820415" cy="1651110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defRPr sz="1800" b="0" cap="none">
                <a:solidFill>
                  <a:srgbClr val="000000"/>
                </a:solidFill>
                <a:effectLst/>
              </a:defRPr>
            </a:pPr>
            <a:r>
              <a:rPr lang="en-US" sz="2200" b="1" cap="all" dirty="0" smtClean="0">
                <a:solidFill>
                  <a:srgbClr val="ED1C24"/>
                </a:solidFill>
                <a:effectLst>
                  <a:outerShdw blurRad="12700" dist="12700" dir="3000000" rotWithShape="0">
                    <a:srgbClr val="999999"/>
                  </a:outerShdw>
                </a:effectLst>
              </a:rPr>
              <a:t>Nikita </a:t>
            </a:r>
            <a:r>
              <a:rPr lang="en-US" sz="2200" b="1" cap="all" dirty="0" err="1" smtClean="0">
                <a:solidFill>
                  <a:srgbClr val="ED1C24"/>
                </a:solidFill>
                <a:effectLst>
                  <a:outerShdw blurRad="12700" dist="12700" dir="3000000" rotWithShape="0">
                    <a:srgbClr val="999999"/>
                  </a:outerShdw>
                </a:effectLst>
              </a:rPr>
              <a:t>Ivanov</a:t>
            </a:r>
            <a:endParaRPr lang="en-US" sz="2200" b="1" cap="all" dirty="0" smtClean="0">
              <a:solidFill>
                <a:srgbClr val="ED1C24"/>
              </a:solidFill>
              <a:effectLst>
                <a:outerShdw blurRad="12700" dist="12700" dir="3000000" rotWithShape="0">
                  <a:srgbClr val="999999"/>
                </a:outerShdw>
              </a:effectLst>
            </a:endParaRPr>
          </a:p>
          <a:p>
            <a:r>
              <a:rPr lang="en-US" sz="1600" dirty="0" smtClean="0"/>
              <a:t>CTO, GridGain Systems</a:t>
            </a:r>
          </a:p>
          <a:p>
            <a:r>
              <a:rPr lang="en-US" sz="1600" dirty="0" smtClean="0"/>
              <a:t>Member of the PMC for Apache Ignite</a:t>
            </a:r>
            <a:endParaRPr lang="en-US" sz="1600" dirty="0"/>
          </a:p>
        </p:txBody>
      </p:sp>
      <p:sp>
        <p:nvSpPr>
          <p:cNvPr id="17" name="Shape 235"/>
          <p:cNvSpPr/>
          <p:nvPr/>
        </p:nvSpPr>
        <p:spPr>
          <a:xfrm>
            <a:off x="2109616" y="7233419"/>
            <a:ext cx="3877399" cy="541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67733" tIns="67733" rIns="67733" bIns="67733" anchor="ctr">
            <a:spAutoFit/>
          </a:bodyPr>
          <a:lstStyle>
            <a:lvl1pPr algn="l" defTabSz="457200">
              <a:defRPr sz="2600">
                <a:solidFill>
                  <a:srgbClr val="ED1C24"/>
                </a:solidFill>
                <a:uFill>
                  <a:solidFill>
                    <a:srgbClr val="ED1C24"/>
                  </a:solidFill>
                </a:uFill>
                <a:latin typeface="Calibri"/>
                <a:ea typeface="Calibri"/>
                <a:cs typeface="Calibri"/>
                <a:sym typeface="Calibri"/>
                <a:hlinkClick r:id="rId2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600" dirty="0">
                <a:solidFill>
                  <a:srgbClr val="ED1C24"/>
                </a:solidFill>
                <a:uFill>
                  <a:solidFill>
                    <a:srgbClr val="ED1C24"/>
                  </a:solidFill>
                </a:uFill>
                <a:hlinkClick r:id="rId2"/>
              </a:rPr>
              <a:t>http:/</a:t>
            </a:r>
            <a:r>
              <a:rPr sz="2600" dirty="0" smtClean="0">
                <a:solidFill>
                  <a:srgbClr val="ED1C24"/>
                </a:solidFill>
                <a:uFill>
                  <a:solidFill>
                    <a:srgbClr val="ED1C24"/>
                  </a:solidFill>
                </a:uFill>
                <a:hlinkClick r:id="rId2"/>
              </a:rPr>
              <a:t>/</a:t>
            </a:r>
            <a:r>
              <a:rPr lang="en-US" sz="2600" dirty="0" smtClean="0">
                <a:solidFill>
                  <a:srgbClr val="ED1C24"/>
                </a:solidFill>
                <a:uFill>
                  <a:solidFill>
                    <a:srgbClr val="ED1C24"/>
                  </a:solidFill>
                </a:uFill>
                <a:hlinkClick r:id="rId2"/>
              </a:rPr>
              <a:t>bigtop</a:t>
            </a:r>
            <a:r>
              <a:rPr sz="2600" dirty="0" smtClean="0">
                <a:solidFill>
                  <a:srgbClr val="ED1C24"/>
                </a:solidFill>
                <a:uFill>
                  <a:solidFill>
                    <a:srgbClr val="ED1C24"/>
                  </a:solidFill>
                </a:uFill>
                <a:hlinkClick r:id="rId2"/>
              </a:rPr>
              <a:t>.apache.org</a:t>
            </a:r>
            <a:endParaRPr sz="2600" dirty="0">
              <a:solidFill>
                <a:srgbClr val="ED1C24"/>
              </a:solidFill>
              <a:uFill>
                <a:solidFill>
                  <a:srgbClr val="ED1C24"/>
                </a:solidFill>
              </a:u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3657938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1748520" y="2777760"/>
            <a:ext cx="6471000" cy="4652280"/>
          </a:xfrm>
          <a:prstGeom prst="rect">
            <a:avLst/>
          </a:prstGeom>
          <a:noFill/>
          <a:ln>
            <a:noFill/>
          </a:ln>
        </p:spPr>
        <p:txBody>
          <a:bodyPr lIns="60840" tIns="60840" rIns="60840" bIns="60840"/>
          <a:lstStyle/>
          <a:p>
            <a:pPr marL="497160" indent="-496800">
              <a:lnSpc>
                <a:spcPct val="100000"/>
              </a:lnSpc>
              <a:buClr>
                <a:srgbClr val="ED1C24"/>
              </a:buClr>
              <a:buFont typeface="Arial"/>
              <a:buChar char="•"/>
            </a:pPr>
            <a:r>
              <a:rPr lang="en-US" sz="3309" b="1" strike="noStrike" spc="-1"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Plug and Play installation</a:t>
            </a:r>
            <a:endParaRPr/>
          </a:p>
          <a:p>
            <a:pPr marL="497160" indent="-496800">
              <a:lnSpc>
                <a:spcPct val="100000"/>
              </a:lnSpc>
              <a:buClr>
                <a:srgbClr val="ED1C24"/>
              </a:buClr>
              <a:buFont typeface="Arial"/>
              <a:buChar char="•"/>
            </a:pPr>
            <a:r>
              <a:rPr lang="en-US" sz="3309" strike="noStrike" spc="-1"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10x to 100x Acceleration</a:t>
            </a:r>
            <a:endParaRPr/>
          </a:p>
          <a:p>
            <a:pPr marL="497160" indent="-496800">
              <a:lnSpc>
                <a:spcPct val="100000"/>
              </a:lnSpc>
              <a:buClr>
                <a:srgbClr val="ED1C24"/>
              </a:buClr>
              <a:buFont typeface="Arial"/>
              <a:buChar char="•"/>
            </a:pPr>
            <a:r>
              <a:rPr lang="en-US" sz="3309" strike="noStrike" spc="-1"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In-Memory Native MapReduce</a:t>
            </a:r>
            <a:endParaRPr/>
          </a:p>
          <a:p>
            <a:pPr marL="497160" indent="-496800">
              <a:lnSpc>
                <a:spcPct val="100000"/>
              </a:lnSpc>
              <a:buClr>
                <a:srgbClr val="ED1C24"/>
              </a:buClr>
              <a:buFont typeface="Arial"/>
              <a:buChar char="•"/>
            </a:pPr>
            <a:r>
              <a:rPr lang="en-US" sz="3309" strike="noStrike" spc="-1"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In-Process Data Colocation</a:t>
            </a:r>
            <a:endParaRPr/>
          </a:p>
          <a:p>
            <a:pPr marL="497160" indent="-496800">
              <a:lnSpc>
                <a:spcPct val="100000"/>
              </a:lnSpc>
              <a:buClr>
                <a:srgbClr val="ED1C24"/>
              </a:buClr>
              <a:buFont typeface="Arial"/>
              <a:buChar char="•"/>
            </a:pPr>
            <a:r>
              <a:rPr lang="en-US" sz="3309" strike="noStrike" spc="-1"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IgniteFS In-Memory File System</a:t>
            </a:r>
            <a:endParaRPr/>
          </a:p>
          <a:p>
            <a:pPr marL="497160" indent="-496800">
              <a:lnSpc>
                <a:spcPct val="100000"/>
              </a:lnSpc>
              <a:buClr>
                <a:srgbClr val="ED1C24"/>
              </a:buClr>
              <a:buFont typeface="Arial"/>
              <a:buChar char="•"/>
            </a:pPr>
            <a:r>
              <a:rPr lang="en-US" sz="3309" strike="noStrike" spc="-1"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Read-Through from HDFS</a:t>
            </a:r>
            <a:endParaRPr/>
          </a:p>
          <a:p>
            <a:pPr marL="497160" indent="-496800">
              <a:lnSpc>
                <a:spcPct val="100000"/>
              </a:lnSpc>
              <a:buClr>
                <a:srgbClr val="ED1C24"/>
              </a:buClr>
              <a:buFont typeface="Arial"/>
              <a:buChar char="•"/>
            </a:pPr>
            <a:r>
              <a:rPr lang="en-US" sz="3309" strike="noStrike" spc="-1"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Write-Through to HDFS </a:t>
            </a:r>
            <a:endParaRPr/>
          </a:p>
          <a:p>
            <a:pPr marL="497160" indent="-496800">
              <a:lnSpc>
                <a:spcPct val="100000"/>
              </a:lnSpc>
              <a:buClr>
                <a:srgbClr val="ED1C24"/>
              </a:buClr>
              <a:buFont typeface="Arial"/>
              <a:buChar char="•"/>
            </a:pPr>
            <a:r>
              <a:rPr lang="en-US" sz="3309" strike="noStrike" spc="-1"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Sync and Async Persistence</a:t>
            </a:r>
            <a:endParaRPr/>
          </a:p>
        </p:txBody>
      </p:sp>
      <p:sp>
        <p:nvSpPr>
          <p:cNvPr id="130" name="TextShape 2"/>
          <p:cNvSpPr txBox="1"/>
          <p:nvPr/>
        </p:nvSpPr>
        <p:spPr>
          <a:xfrm>
            <a:off x="2641680" y="391680"/>
            <a:ext cx="10972440" cy="1507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5600" b="1" strike="noStrike" spc="-1">
                <a:solidFill>
                  <a:srgbClr val="ED1C24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In-Memory Hadoop Accelerator</a:t>
            </a:r>
            <a:endParaRPr/>
          </a:p>
        </p:txBody>
      </p:sp>
      <p:pic>
        <p:nvPicPr>
          <p:cNvPr id="131" name="image27.png"/>
          <p:cNvPicPr/>
          <p:nvPr/>
        </p:nvPicPr>
        <p:blipFill>
          <a:blip r:embed="rId2"/>
          <a:stretch/>
        </p:blipFill>
        <p:spPr>
          <a:xfrm>
            <a:off x="9308520" y="2957400"/>
            <a:ext cx="6064200" cy="4038840"/>
          </a:xfrm>
          <a:prstGeom prst="rect">
            <a:avLst/>
          </a:prstGeom>
          <a:ln w="12600"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2641680" y="391680"/>
            <a:ext cx="10972440" cy="1507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5600" b="1" strike="noStrike" spc="-1">
                <a:solidFill>
                  <a:srgbClr val="ED1C24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In-Memory Hadoop Accelerator</a:t>
            </a:r>
            <a:endParaRPr/>
          </a:p>
        </p:txBody>
      </p:sp>
      <p:pic>
        <p:nvPicPr>
          <p:cNvPr id="133" name="image28.png"/>
          <p:cNvPicPr/>
          <p:nvPr/>
        </p:nvPicPr>
        <p:blipFill>
          <a:blip r:embed="rId2"/>
          <a:stretch/>
        </p:blipFill>
        <p:spPr>
          <a:xfrm>
            <a:off x="8265240" y="2670120"/>
            <a:ext cx="6802200" cy="4620240"/>
          </a:xfrm>
          <a:prstGeom prst="rect">
            <a:avLst/>
          </a:prstGeom>
          <a:ln w="12600">
            <a:noFill/>
          </a:ln>
        </p:spPr>
      </p:pic>
      <p:sp>
        <p:nvSpPr>
          <p:cNvPr id="134" name="TextShape 2"/>
          <p:cNvSpPr txBox="1"/>
          <p:nvPr/>
        </p:nvSpPr>
        <p:spPr>
          <a:xfrm>
            <a:off x="1239840" y="3079080"/>
            <a:ext cx="6420240" cy="3802680"/>
          </a:xfrm>
          <a:prstGeom prst="rect">
            <a:avLst/>
          </a:prstGeom>
          <a:noFill/>
          <a:ln>
            <a:noFill/>
          </a:ln>
        </p:spPr>
        <p:txBody>
          <a:bodyPr lIns="60840" tIns="60840" rIns="60840" bIns="60840"/>
          <a:lstStyle/>
          <a:p>
            <a:pPr marL="511200" indent="-510840">
              <a:lnSpc>
                <a:spcPct val="100000"/>
              </a:lnSpc>
              <a:buClr>
                <a:srgbClr val="ED1C24"/>
              </a:buClr>
              <a:buFont typeface="Arial"/>
              <a:buChar char="•"/>
            </a:pPr>
            <a:r>
              <a:rPr lang="en-US" sz="3400" b="1" strike="noStrike" spc="-1"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Zero Code Change</a:t>
            </a:r>
            <a:endParaRPr/>
          </a:p>
          <a:p>
            <a:pPr marL="511200" indent="-510840">
              <a:lnSpc>
                <a:spcPct val="100000"/>
              </a:lnSpc>
              <a:buClr>
                <a:srgbClr val="ED1C24"/>
              </a:buClr>
              <a:buFont typeface="Arial"/>
              <a:buChar char="•"/>
            </a:pPr>
            <a:r>
              <a:rPr lang="en-US" sz="3400" strike="noStrike" spc="-1"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In-Memory Native Performance</a:t>
            </a:r>
            <a:endParaRPr/>
          </a:p>
          <a:p>
            <a:pPr marL="511200" indent="-510840">
              <a:lnSpc>
                <a:spcPct val="100000"/>
              </a:lnSpc>
              <a:buClr>
                <a:srgbClr val="ED1C24"/>
              </a:buClr>
              <a:buFont typeface="Arial"/>
              <a:buChar char="•"/>
            </a:pPr>
            <a:r>
              <a:rPr lang="en-US" sz="3400" strike="noStrike" spc="-1"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Use existing MR code</a:t>
            </a:r>
            <a:endParaRPr/>
          </a:p>
          <a:p>
            <a:pPr marL="511200" indent="-510840">
              <a:lnSpc>
                <a:spcPct val="100000"/>
              </a:lnSpc>
              <a:buClr>
                <a:srgbClr val="ED1C24"/>
              </a:buClr>
              <a:buFont typeface="Arial"/>
              <a:buChar char="•"/>
            </a:pPr>
            <a:r>
              <a:rPr lang="en-US" sz="3400" strike="noStrike" spc="-1"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Use existing Pig/Hive queries</a:t>
            </a:r>
            <a:endParaRPr/>
          </a:p>
          <a:p>
            <a:pPr marL="511200" indent="-510840">
              <a:lnSpc>
                <a:spcPct val="100000"/>
              </a:lnSpc>
              <a:buClr>
                <a:srgbClr val="ED1C24"/>
              </a:buClr>
              <a:buFont typeface="Arial"/>
              <a:buChar char="•"/>
            </a:pPr>
            <a:r>
              <a:rPr lang="en-US" sz="3400" strike="noStrike" spc="-1"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No Name Node</a:t>
            </a:r>
            <a:endParaRPr/>
          </a:p>
          <a:p>
            <a:pPr marL="511200" indent="-510840">
              <a:lnSpc>
                <a:spcPct val="100000"/>
              </a:lnSpc>
              <a:buClr>
                <a:srgbClr val="ED1C24"/>
              </a:buClr>
              <a:buFont typeface="Arial"/>
              <a:buChar char="•"/>
            </a:pPr>
            <a:r>
              <a:rPr lang="en-US" sz="3400" strike="noStrike" spc="-1"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Eager Push Scheduling</a:t>
            </a: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2641680" y="391680"/>
            <a:ext cx="11483542" cy="1507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5600" b="1" strike="noStrike" spc="-1" dirty="0">
                <a:solidFill>
                  <a:srgbClr val="ED1C24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Spark Integration – IGFS &amp; Shared RDD</a:t>
            </a:r>
            <a:endParaRPr dirty="0"/>
          </a:p>
        </p:txBody>
      </p:sp>
      <p:pic>
        <p:nvPicPr>
          <p:cNvPr id="136" name="Picture 3"/>
          <p:cNvPicPr/>
          <p:nvPr/>
        </p:nvPicPr>
        <p:blipFill>
          <a:blip r:embed="rId2"/>
          <a:stretch/>
        </p:blipFill>
        <p:spPr>
          <a:xfrm>
            <a:off x="484560" y="1899720"/>
            <a:ext cx="7477920" cy="6148440"/>
          </a:xfrm>
          <a:prstGeom prst="rect">
            <a:avLst/>
          </a:prstGeom>
          <a:ln>
            <a:noFill/>
          </a:ln>
        </p:spPr>
      </p:pic>
      <p:pic>
        <p:nvPicPr>
          <p:cNvPr id="137" name="Picture 4"/>
          <p:cNvPicPr/>
          <p:nvPr/>
        </p:nvPicPr>
        <p:blipFill>
          <a:blip r:embed="rId3"/>
          <a:stretch/>
        </p:blipFill>
        <p:spPr>
          <a:xfrm>
            <a:off x="8840160" y="1899720"/>
            <a:ext cx="6760800" cy="6339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/>
          </p:cNvSpPr>
          <p:nvPr>
            <p:ph type="title"/>
          </p:nvPr>
        </p:nvSpPr>
        <p:spPr>
          <a:xfrm>
            <a:off x="3556000" y="0"/>
            <a:ext cx="9144000" cy="1511174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 lvl="0">
              <a:defRPr sz="1800" b="0" cap="none">
                <a:solidFill>
                  <a:srgbClr val="000000"/>
                </a:solidFill>
                <a:effectLst/>
              </a:defRPr>
            </a:pPr>
            <a:r>
              <a:rPr sz="6200" b="1" cap="all" dirty="0">
                <a:solidFill>
                  <a:srgbClr val="ED1C24"/>
                </a:solidFill>
                <a:effectLst>
                  <a:outerShdw blurRad="12700" dist="12700" dir="3000000" rotWithShape="0">
                    <a:srgbClr val="999999"/>
                  </a:outerShdw>
                </a:effectLst>
              </a:rPr>
              <a:t>ANY Questions?</a:t>
            </a:r>
          </a:p>
        </p:txBody>
      </p:sp>
      <p:sp>
        <p:nvSpPr>
          <p:cNvPr id="341" name="Shape 341"/>
          <p:cNvSpPr/>
          <p:nvPr/>
        </p:nvSpPr>
        <p:spPr>
          <a:xfrm>
            <a:off x="4996765" y="1538158"/>
            <a:ext cx="6262470" cy="490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0959" tIns="60959" rIns="60959" bIns="60959">
            <a:spAutoFit/>
          </a:bodyPr>
          <a:lstStyle>
            <a:lvl1pPr defTabSz="457200">
              <a:spcBef>
                <a:spcPts val="300"/>
              </a:spcBef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400" dirty="0"/>
              <a:t>Thank you for joining us. Follow the conversation.</a:t>
            </a:r>
          </a:p>
        </p:txBody>
      </p:sp>
      <p:sp>
        <p:nvSpPr>
          <p:cNvPr id="11" name="Shape 235"/>
          <p:cNvSpPr/>
          <p:nvPr/>
        </p:nvSpPr>
        <p:spPr>
          <a:xfrm>
            <a:off x="2109616" y="6213771"/>
            <a:ext cx="3877399" cy="541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67733" tIns="67733" rIns="67733" bIns="67733" anchor="ctr">
            <a:spAutoFit/>
          </a:bodyPr>
          <a:lstStyle>
            <a:lvl1pPr algn="l" defTabSz="457200">
              <a:defRPr sz="2600">
                <a:solidFill>
                  <a:srgbClr val="ED1C24"/>
                </a:solidFill>
                <a:uFill>
                  <a:solidFill>
                    <a:srgbClr val="ED1C24"/>
                  </a:solidFill>
                </a:uFill>
                <a:latin typeface="Calibri"/>
                <a:ea typeface="Calibri"/>
                <a:cs typeface="Calibri"/>
                <a:sym typeface="Calibri"/>
                <a:hlinkClick r:id="rId2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600" dirty="0">
                <a:solidFill>
                  <a:srgbClr val="ED1C24"/>
                </a:solidFill>
                <a:uFill>
                  <a:solidFill>
                    <a:srgbClr val="ED1C24"/>
                  </a:solidFill>
                </a:uFill>
                <a:hlinkClick r:id="rId2"/>
              </a:rPr>
              <a:t>http:/</a:t>
            </a:r>
            <a:r>
              <a:rPr sz="2600" dirty="0" smtClean="0">
                <a:solidFill>
                  <a:srgbClr val="ED1C24"/>
                </a:solidFill>
                <a:uFill>
                  <a:solidFill>
                    <a:srgbClr val="ED1C24"/>
                  </a:solidFill>
                </a:uFill>
                <a:hlinkClick r:id="rId2"/>
              </a:rPr>
              <a:t>/</a:t>
            </a:r>
            <a:r>
              <a:rPr lang="en-US" sz="2600" dirty="0" smtClean="0">
                <a:solidFill>
                  <a:srgbClr val="ED1C24"/>
                </a:solidFill>
                <a:uFill>
                  <a:solidFill>
                    <a:srgbClr val="ED1C24"/>
                  </a:solidFill>
                </a:uFill>
                <a:hlinkClick r:id="rId2"/>
              </a:rPr>
              <a:t>bigtop</a:t>
            </a:r>
            <a:r>
              <a:rPr sz="2600" dirty="0" smtClean="0">
                <a:solidFill>
                  <a:srgbClr val="ED1C24"/>
                </a:solidFill>
                <a:uFill>
                  <a:solidFill>
                    <a:srgbClr val="ED1C24"/>
                  </a:solidFill>
                </a:uFill>
                <a:hlinkClick r:id="rId2"/>
              </a:rPr>
              <a:t>.apache.org</a:t>
            </a:r>
            <a:endParaRPr sz="2600" dirty="0">
              <a:solidFill>
                <a:srgbClr val="ED1C24"/>
              </a:solidFill>
              <a:uFill>
                <a:solidFill>
                  <a:srgbClr val="ED1C24"/>
                </a:solidFill>
              </a:uFill>
              <a:hlinkClick r:id="rId2"/>
            </a:endParaRPr>
          </a:p>
        </p:txBody>
      </p:sp>
      <p:sp>
        <p:nvSpPr>
          <p:cNvPr id="12" name="Shape 235"/>
          <p:cNvSpPr/>
          <p:nvPr/>
        </p:nvSpPr>
        <p:spPr>
          <a:xfrm>
            <a:off x="8358631" y="6239122"/>
            <a:ext cx="3507688" cy="541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67733" tIns="67733" rIns="67733" bIns="67733" anchor="ctr">
            <a:spAutoFit/>
          </a:bodyPr>
          <a:lstStyle>
            <a:lvl1pPr algn="l" defTabSz="457200">
              <a:defRPr sz="2600">
                <a:solidFill>
                  <a:srgbClr val="ED1C24"/>
                </a:solidFill>
                <a:uFill>
                  <a:solidFill>
                    <a:srgbClr val="ED1C24"/>
                  </a:solidFill>
                </a:uFill>
                <a:latin typeface="Calibri"/>
                <a:ea typeface="Calibri"/>
                <a:cs typeface="Calibri"/>
                <a:sym typeface="Calibri"/>
                <a:hlinkClick r:id="rId2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600" dirty="0">
                <a:solidFill>
                  <a:srgbClr val="ED1C24"/>
                </a:solidFill>
                <a:uFill>
                  <a:solidFill>
                    <a:srgbClr val="ED1C24"/>
                  </a:solidFill>
                </a:uFill>
                <a:hlinkClick r:id="rId2"/>
              </a:rPr>
              <a:t>http:/</a:t>
            </a:r>
            <a:r>
              <a:rPr sz="2600" dirty="0" smtClean="0">
                <a:solidFill>
                  <a:srgbClr val="ED1C24"/>
                </a:solidFill>
                <a:uFill>
                  <a:solidFill>
                    <a:srgbClr val="ED1C24"/>
                  </a:solidFill>
                </a:uFill>
                <a:hlinkClick r:id="rId2"/>
              </a:rPr>
              <a:t>/ignite.apache.org</a:t>
            </a:r>
            <a:endParaRPr sz="2600" dirty="0">
              <a:solidFill>
                <a:srgbClr val="ED1C24"/>
              </a:solidFill>
              <a:uFill>
                <a:solidFill>
                  <a:srgbClr val="ED1C24"/>
                </a:solidFill>
              </a:uFill>
              <a:hlinkClick r:id="rId2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8352427" y="6538392"/>
            <a:ext cx="2888744" cy="1124016"/>
            <a:chOff x="5475111" y="7504353"/>
            <a:chExt cx="2888744" cy="1124016"/>
          </a:xfrm>
        </p:grpSpPr>
        <p:pic>
          <p:nvPicPr>
            <p:cNvPr id="16" name="twitter64x64.png" descr="twitter64x64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475111" y="7881589"/>
              <a:ext cx="451556" cy="4543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" name="Shape 237"/>
            <p:cNvSpPr/>
            <p:nvPr/>
          </p:nvSpPr>
          <p:spPr>
            <a:xfrm>
              <a:off x="6075684" y="7504353"/>
              <a:ext cx="2288171" cy="11240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7733" tIns="67733" rIns="67733" bIns="67733" numCol="1" anchor="ctr">
              <a:noAutofit/>
            </a:bodyPr>
            <a:lstStyle/>
            <a:p>
              <a:pPr lvl="0" algn="l" defTabSz="457200">
                <a:defRPr sz="1800"/>
              </a:pPr>
              <a:r>
                <a:rPr lang="en-US" sz="2600" dirty="0">
                  <a:latin typeface="Calibri"/>
                  <a:ea typeface="Calibri"/>
                  <a:cs typeface="Calibri"/>
                  <a:sym typeface="Calibri"/>
                </a:rPr>
                <a:t>#</a:t>
              </a:r>
              <a:r>
                <a:rPr sz="2600" dirty="0" err="1" smtClean="0">
                  <a:latin typeface="Calibri"/>
                  <a:ea typeface="Calibri"/>
                  <a:cs typeface="Calibri"/>
                  <a:sym typeface="Calibri"/>
                </a:rPr>
                <a:t>apache</a:t>
              </a:r>
              <a:r>
                <a:rPr lang="en-US" sz="2600" dirty="0" err="1" smtClean="0">
                  <a:latin typeface="Calibri"/>
                  <a:ea typeface="Calibri"/>
                  <a:cs typeface="Calibri"/>
                  <a:sym typeface="Calibri"/>
                </a:rPr>
                <a:t>ignite</a:t>
              </a:r>
              <a:endParaRPr sz="2600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156833" y="6484705"/>
            <a:ext cx="2888744" cy="1124016"/>
            <a:chOff x="5475111" y="7504353"/>
            <a:chExt cx="2888744" cy="1124016"/>
          </a:xfrm>
        </p:grpSpPr>
        <p:pic>
          <p:nvPicPr>
            <p:cNvPr id="19" name="twitter64x64.png" descr="twitter64x64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475111" y="7881589"/>
              <a:ext cx="451556" cy="4543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" name="Shape 237"/>
            <p:cNvSpPr/>
            <p:nvPr/>
          </p:nvSpPr>
          <p:spPr>
            <a:xfrm>
              <a:off x="6075684" y="7504353"/>
              <a:ext cx="2288171" cy="11240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7733" tIns="67733" rIns="67733" bIns="67733" numCol="1" anchor="ctr">
              <a:noAutofit/>
            </a:bodyPr>
            <a:lstStyle/>
            <a:p>
              <a:pPr lvl="0" algn="l" defTabSz="457200">
                <a:defRPr sz="1800"/>
              </a:pPr>
              <a:r>
                <a:rPr lang="en-US" sz="2600" dirty="0">
                  <a:latin typeface="Calibri"/>
                  <a:ea typeface="Calibri"/>
                  <a:cs typeface="Calibri"/>
                  <a:sym typeface="Calibri"/>
                </a:rPr>
                <a:t>#</a:t>
              </a:r>
              <a:r>
                <a:rPr sz="2600" dirty="0" err="1" smtClean="0">
                  <a:latin typeface="Calibri"/>
                  <a:ea typeface="Calibri"/>
                  <a:cs typeface="Calibri"/>
                  <a:sym typeface="Calibri"/>
                </a:rPr>
                <a:t>apache</a:t>
              </a:r>
              <a:r>
                <a:rPr lang="en-US" sz="2600" dirty="0" err="1" smtClean="0">
                  <a:latin typeface="Calibri"/>
                  <a:ea typeface="Calibri"/>
                  <a:cs typeface="Calibri"/>
                  <a:sym typeface="Calibri"/>
                </a:rPr>
                <a:t>bigtop</a:t>
              </a:r>
              <a:endParaRPr sz="2600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Shape 233"/>
          <p:cNvSpPr txBox="1">
            <a:spLocks/>
          </p:cNvSpPr>
          <p:nvPr/>
        </p:nvSpPr>
        <p:spPr>
          <a:xfrm>
            <a:off x="3107738" y="3918661"/>
            <a:ext cx="4205111" cy="1651110"/>
          </a:xfrm>
          <a:prstGeom prst="rect">
            <a:avLst/>
          </a:prstGeom>
        </p:spPr>
        <p:txBody>
          <a:bodyPr lIns="0" tIns="0" rIns="0" bIns="0" anchor="b"/>
          <a:lstStyle/>
          <a:p>
            <a:pPr algn="l">
              <a:defRPr sz="1800" b="0" cap="none">
                <a:solidFill>
                  <a:srgbClr val="000000"/>
                </a:solidFill>
                <a:effectLst/>
              </a:defRPr>
            </a:pPr>
            <a:r>
              <a:rPr lang="en-US" sz="2000" b="1" cap="all" dirty="0" smtClean="0">
                <a:solidFill>
                  <a:srgbClr val="ED1C24"/>
                </a:solidFill>
                <a:effectLst>
                  <a:outerShdw blurRad="12700" dist="12700" dir="3000000" rotWithShape="0">
                    <a:srgbClr val="999999"/>
                  </a:outerShdw>
                </a:effectLst>
              </a:rPr>
              <a:t>Konstantin Boudnik</a:t>
            </a:r>
          </a:p>
          <a:p>
            <a:pPr algn="l"/>
            <a:r>
              <a:rPr lang="en-US" sz="1400" dirty="0" smtClean="0"/>
              <a:t>VP Open Source Development, WANdisco Member of the Apache Software Foundation</a:t>
            </a:r>
            <a:endParaRPr lang="en-US" sz="1400" dirty="0"/>
          </a:p>
        </p:txBody>
      </p:sp>
      <p:pic>
        <p:nvPicPr>
          <p:cNvPr id="22" name="Picture 21" descr="konstantin_boudni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738" y="2681111"/>
            <a:ext cx="1440764" cy="1964677"/>
          </a:xfrm>
          <a:prstGeom prst="rect">
            <a:avLst/>
          </a:prstGeom>
        </p:spPr>
      </p:pic>
      <p:pic>
        <p:nvPicPr>
          <p:cNvPr id="23" name="Picture 22" descr="nikita_ivanov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723" y="2652889"/>
            <a:ext cx="1512945" cy="2063106"/>
          </a:xfrm>
          <a:prstGeom prst="rect">
            <a:avLst/>
          </a:prstGeom>
        </p:spPr>
      </p:pic>
      <p:sp>
        <p:nvSpPr>
          <p:cNvPr id="24" name="Shape 233"/>
          <p:cNvSpPr txBox="1">
            <a:spLocks/>
          </p:cNvSpPr>
          <p:nvPr/>
        </p:nvSpPr>
        <p:spPr>
          <a:xfrm>
            <a:off x="9854684" y="3876329"/>
            <a:ext cx="3820415" cy="1651110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defRPr sz="1800" b="0" cap="none">
                <a:solidFill>
                  <a:srgbClr val="000000"/>
                </a:solidFill>
                <a:effectLst/>
              </a:defRPr>
            </a:pPr>
            <a:r>
              <a:rPr lang="en-US" sz="2000" b="1" cap="all" dirty="0" smtClean="0">
                <a:solidFill>
                  <a:srgbClr val="ED1C24"/>
                </a:solidFill>
                <a:effectLst>
                  <a:outerShdw blurRad="12700" dist="12700" dir="3000000" rotWithShape="0">
                    <a:srgbClr val="999999"/>
                  </a:outerShdw>
                </a:effectLst>
              </a:rPr>
              <a:t>Nikita </a:t>
            </a:r>
            <a:r>
              <a:rPr lang="en-US" sz="2000" b="1" cap="all" dirty="0" err="1" smtClean="0">
                <a:solidFill>
                  <a:srgbClr val="ED1C24"/>
                </a:solidFill>
                <a:effectLst>
                  <a:outerShdw blurRad="12700" dist="12700" dir="3000000" rotWithShape="0">
                    <a:srgbClr val="999999"/>
                  </a:outerShdw>
                </a:effectLst>
              </a:rPr>
              <a:t>Ivanov</a:t>
            </a:r>
            <a:endParaRPr lang="en-US" sz="2000" b="1" cap="all" dirty="0" smtClean="0">
              <a:solidFill>
                <a:srgbClr val="ED1C24"/>
              </a:solidFill>
              <a:effectLst>
                <a:outerShdw blurRad="12700" dist="12700" dir="3000000" rotWithShape="0">
                  <a:srgbClr val="999999"/>
                </a:outerShdw>
              </a:effectLst>
            </a:endParaRPr>
          </a:p>
          <a:p>
            <a:r>
              <a:rPr lang="en-US" sz="1400" dirty="0" smtClean="0"/>
              <a:t>CTO, GridGain Systems</a:t>
            </a:r>
          </a:p>
          <a:p>
            <a:r>
              <a:rPr lang="en-US" sz="1400" dirty="0" smtClean="0"/>
              <a:t>Member of the PMC for Apache Ignite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09372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428760" y="325440"/>
            <a:ext cx="11279520" cy="1081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CA" sz="4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Apache Bigtop primer</a:t>
            </a:r>
            <a:endParaRPr/>
          </a:p>
        </p:txBody>
      </p:sp>
      <p:sp>
        <p:nvSpPr>
          <p:cNvPr id="139" name="TextShape 2"/>
          <p:cNvSpPr txBox="1"/>
          <p:nvPr/>
        </p:nvSpPr>
        <p:spPr>
          <a:xfrm>
            <a:off x="812520" y="1791360"/>
            <a:ext cx="14512680" cy="63367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CA" sz="3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A project, environment, and a </a:t>
            </a:r>
            <a:r>
              <a:rPr lang="en-CA" sz="32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philosophy </a:t>
            </a:r>
            <a:r>
              <a:rPr lang="en-CA" sz="3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to:</a:t>
            </a:r>
            <a:endParaRPr dirty="0"/>
          </a:p>
          <a:p>
            <a:pPr lvl="1" indent="-457200">
              <a:lnSpc>
                <a:spcPct val="150000"/>
              </a:lnSpc>
              <a:buFont typeface="Arial"/>
              <a:buChar char="•"/>
            </a:pPr>
            <a:r>
              <a:rPr lang="en-CA" sz="3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Define and create software stacks (think </a:t>
            </a:r>
            <a:r>
              <a:rPr lang="en-CA" sz="32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Debian</a:t>
            </a:r>
            <a:r>
              <a:rPr lang="en-CA" sz="3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)</a:t>
            </a:r>
            <a:endParaRPr dirty="0"/>
          </a:p>
          <a:p>
            <a:pPr lvl="1" indent="-457200">
              <a:lnSpc>
                <a:spcPct val="150000"/>
              </a:lnSpc>
              <a:buFont typeface="Arial"/>
              <a:buChar char="•"/>
            </a:pPr>
            <a:r>
              <a:rPr lang="en-CA" sz="3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Deploy and validate actual software in the real world</a:t>
            </a:r>
            <a:endParaRPr dirty="0"/>
          </a:p>
          <a:p>
            <a:pPr lvl="1" indent="-457200">
              <a:lnSpc>
                <a:spcPct val="150000"/>
              </a:lnSpc>
              <a:buFont typeface="Arial"/>
              <a:buChar char="•"/>
            </a:pPr>
            <a:r>
              <a:rPr lang="en-CA" sz="3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Configuration management</a:t>
            </a:r>
            <a:endParaRPr dirty="0"/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CA" sz="3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Guarantees of consistency and </a:t>
            </a:r>
            <a:r>
              <a:rPr lang="en-CA" sz="32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compatibility</a:t>
            </a:r>
            <a:endParaRPr dirty="0"/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CA" sz="3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Empirical </a:t>
            </a:r>
            <a:r>
              <a:rPr lang="en-CA" sz="32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vs. </a:t>
            </a:r>
            <a:r>
              <a:rPr lang="en-CA" sz="3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Rational</a:t>
            </a:r>
            <a:endParaRPr dirty="0"/>
          </a:p>
          <a:p>
            <a:pPr lvl="1" indent="-457200">
              <a:lnSpc>
                <a:spcPct val="150000"/>
              </a:lnSpc>
              <a:buFont typeface="Arial"/>
              <a:buChar char="•"/>
            </a:pPr>
            <a:r>
              <a:rPr lang="en-CA" sz="3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don't rely on someone's hearsay</a:t>
            </a:r>
            <a:endParaRPr dirty="0"/>
          </a:p>
          <a:p>
            <a:pPr lvl="1" indent="-457200">
              <a:lnSpc>
                <a:spcPct val="150000"/>
              </a:lnSpc>
              <a:buFont typeface="Arial"/>
              <a:buChar char="•"/>
            </a:pPr>
            <a:r>
              <a:rPr lang="en-CA" sz="3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don't assume an environment: </a:t>
            </a:r>
            <a:r>
              <a:rPr lang="en-CA" sz="32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control </a:t>
            </a:r>
            <a:r>
              <a:rPr lang="en-CA" sz="3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it</a:t>
            </a:r>
            <a:endParaRPr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428760" y="325440"/>
            <a:ext cx="11279520" cy="1081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CA" sz="4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Apache Bigdata stack</a:t>
            </a:r>
            <a:endParaRPr/>
          </a:p>
        </p:txBody>
      </p:sp>
      <p:sp>
        <p:nvSpPr>
          <p:cNvPr id="141" name="TextShape 2"/>
          <p:cNvSpPr txBox="1"/>
          <p:nvPr/>
        </p:nvSpPr>
        <p:spPr>
          <a:xfrm>
            <a:off x="812520" y="1791360"/>
            <a:ext cx="14512680" cy="61441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3080">
              <a:lnSpc>
                <a:spcPct val="150000"/>
              </a:lnSpc>
              <a:buFont typeface="Arial"/>
              <a:buChar char="•"/>
            </a:pPr>
            <a:r>
              <a:rPr lang="en-CA" sz="3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Bigtop is the cutting edge of Apache </a:t>
            </a:r>
            <a:r>
              <a:rPr lang="en-CA" sz="32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Bigdata</a:t>
            </a:r>
            <a:r>
              <a:rPr lang="en-CA" sz="3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 stack</a:t>
            </a:r>
            <a:endParaRPr dirty="0"/>
          </a:p>
          <a:p>
            <a:pPr marL="343080" indent="-343080">
              <a:lnSpc>
                <a:spcPct val="150000"/>
              </a:lnSpc>
              <a:buFont typeface="Arial"/>
              <a:buChar char="•"/>
            </a:pPr>
            <a:r>
              <a:rPr lang="en-CA" sz="3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Delivers:</a:t>
            </a:r>
            <a:endParaRPr dirty="0"/>
          </a:p>
          <a:p>
            <a:pPr marL="343080" lvl="1" indent="-343080">
              <a:lnSpc>
                <a:spcPct val="150000"/>
              </a:lnSpc>
              <a:buFont typeface="Arial"/>
              <a:buChar char="•"/>
            </a:pPr>
            <a:r>
              <a:rPr lang="en-CA" sz="3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A ready data processing stack</a:t>
            </a:r>
            <a:endParaRPr dirty="0"/>
          </a:p>
          <a:p>
            <a:pPr marL="343080" lvl="1" indent="-343080">
              <a:lnSpc>
                <a:spcPct val="150000"/>
              </a:lnSpc>
              <a:buFont typeface="Arial"/>
              <a:buChar char="•"/>
            </a:pPr>
            <a:r>
              <a:rPr lang="en-CA" sz="3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Dev. </a:t>
            </a:r>
            <a:r>
              <a:rPr lang="en-CA" sz="32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env</a:t>
            </a:r>
            <a:r>
              <a:rPr lang="en-CA" sz="3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. for anyone to create their own</a:t>
            </a:r>
            <a:endParaRPr dirty="0"/>
          </a:p>
          <a:p>
            <a:pPr marL="343080" lvl="1" indent="-343080">
              <a:lnSpc>
                <a:spcPct val="150000"/>
              </a:lnSpc>
              <a:buFont typeface="Arial"/>
              <a:buChar char="•"/>
            </a:pPr>
            <a:r>
              <a:rPr lang="en-CA" sz="3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Framework for easy integration/deployment/validation</a:t>
            </a:r>
            <a:endParaRPr dirty="0"/>
          </a:p>
          <a:p>
            <a:pPr marL="343080" lvl="1" indent="-343080">
              <a:lnSpc>
                <a:spcPct val="150000"/>
              </a:lnSpc>
              <a:buFont typeface="Arial"/>
              <a:buChar char="•"/>
            </a:pPr>
            <a:r>
              <a:rPr lang="en-CA" sz="3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“It works on my laptop” isn't cool anymore</a:t>
            </a:r>
            <a:endParaRPr dirty="0"/>
          </a:p>
          <a:p>
            <a:pPr marL="343080" indent="-343080">
              <a:lnSpc>
                <a:spcPct val="150000"/>
              </a:lnSpc>
              <a:buFont typeface="Arial"/>
              <a:buChar char="•"/>
            </a:pPr>
            <a:r>
              <a:rPr lang="en-CA" sz="3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0.x release series was focused on Hadoop ecosystem</a:t>
            </a:r>
            <a:endParaRPr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492480" y="325440"/>
            <a:ext cx="12755160" cy="1081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CA" sz="4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Let's get serious about IMC</a:t>
            </a:r>
            <a:endParaRPr/>
          </a:p>
        </p:txBody>
      </p:sp>
      <p:sp>
        <p:nvSpPr>
          <p:cNvPr id="143" name="TextShape 2"/>
          <p:cNvSpPr txBox="1"/>
          <p:nvPr/>
        </p:nvSpPr>
        <p:spPr>
          <a:xfrm>
            <a:off x="812520" y="1791360"/>
            <a:ext cx="14512680" cy="61441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3080">
              <a:lnSpc>
                <a:spcPct val="150000"/>
              </a:lnSpc>
              <a:buFont typeface="Arial"/>
              <a:buChar char="•"/>
            </a:pPr>
            <a:r>
              <a:rPr lang="en-CA" sz="3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Bigtop boards more &amp; more IMC(-like) components</a:t>
            </a:r>
            <a:endParaRPr dirty="0"/>
          </a:p>
          <a:p>
            <a:pPr marL="343080" indent="-343080">
              <a:lnSpc>
                <a:spcPct val="150000"/>
              </a:lnSpc>
              <a:buFont typeface="Arial"/>
              <a:buChar char="•"/>
            </a:pPr>
            <a:r>
              <a:rPr lang="en-CA" sz="3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Provides transitional tech for legacy MR-based users</a:t>
            </a:r>
            <a:endParaRPr dirty="0"/>
          </a:p>
          <a:p>
            <a:pPr marL="343080" lvl="1" indent="-343080">
              <a:lnSpc>
                <a:spcPct val="150000"/>
              </a:lnSpc>
              <a:buFont typeface="Arial"/>
              <a:buChar char="•"/>
            </a:pPr>
            <a:r>
              <a:rPr lang="en-CA" sz="3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HDFS acceleration</a:t>
            </a:r>
            <a:endParaRPr dirty="0"/>
          </a:p>
          <a:p>
            <a:pPr marL="343080" lvl="1" indent="-343080">
              <a:lnSpc>
                <a:spcPct val="150000"/>
              </a:lnSpc>
              <a:buFont typeface="Arial"/>
              <a:buChar char="•"/>
            </a:pPr>
            <a:r>
              <a:rPr lang="en-CA" sz="3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MR acceleration</a:t>
            </a:r>
            <a:endParaRPr dirty="0"/>
          </a:p>
          <a:p>
            <a:pPr marL="343080" indent="-343080">
              <a:lnSpc>
                <a:spcPct val="150000"/>
              </a:lnSpc>
              <a:buFont typeface="Arial"/>
              <a:buChar char="•"/>
            </a:pPr>
            <a:r>
              <a:rPr lang="en-CA" sz="3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Uses RAM as inter-component data media</a:t>
            </a:r>
            <a:endParaRPr dirty="0"/>
          </a:p>
          <a:p>
            <a:pPr marL="343080" lvl="1" indent="-343080">
              <a:lnSpc>
                <a:spcPct val="150000"/>
              </a:lnSpc>
              <a:buFont typeface="Arial"/>
              <a:buChar char="•"/>
            </a:pPr>
            <a:r>
              <a:rPr lang="en-CA" sz="3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Crossing component boundaries w/o leaving RAM</a:t>
            </a:r>
            <a:endParaRPr dirty="0"/>
          </a:p>
          <a:p>
            <a:pPr marL="343080" lvl="1" indent="-343080">
              <a:lnSpc>
                <a:spcPct val="150000"/>
              </a:lnSpc>
              <a:buFont typeface="Arial"/>
              <a:buChar char="•"/>
            </a:pPr>
            <a:r>
              <a:rPr lang="en-CA" sz="3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Advanced clustering and service models</a:t>
            </a:r>
            <a:endParaRPr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492480" y="325440"/>
            <a:ext cx="12755160" cy="1081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CA" sz="4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Connecting the stack</a:t>
            </a:r>
            <a:endParaRPr/>
          </a:p>
        </p:txBody>
      </p:sp>
      <p:sp>
        <p:nvSpPr>
          <p:cNvPr id="145" name="TextShape 2"/>
          <p:cNvSpPr txBox="1"/>
          <p:nvPr/>
        </p:nvSpPr>
        <p:spPr>
          <a:xfrm>
            <a:off x="812520" y="1791360"/>
            <a:ext cx="14512680" cy="61441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3080">
              <a:lnSpc>
                <a:spcPct val="150000"/>
              </a:lnSpc>
              <a:buFont typeface="Arial"/>
              <a:buChar char="•"/>
            </a:pPr>
            <a:r>
              <a:rPr lang="en-CA" sz="3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Bigtop Data Fabric Core:</a:t>
            </a:r>
            <a:endParaRPr dirty="0"/>
          </a:p>
          <a:p>
            <a:pPr marL="343080" lvl="1" indent="-343080">
              <a:lnSpc>
                <a:spcPct val="150000"/>
              </a:lnSpc>
              <a:buFont typeface="Arial"/>
              <a:buChar char="•"/>
            </a:pPr>
            <a:r>
              <a:rPr lang="en-CA" sz="3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Works with HDFS/RDBMS/MR/Hive/</a:t>
            </a:r>
            <a:r>
              <a:rPr lang="en-CA" sz="32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Hbase</a:t>
            </a:r>
            <a:r>
              <a:rPr lang="en-CA" sz="3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/Spark/Storm/SQL</a:t>
            </a:r>
            <a:endParaRPr dirty="0"/>
          </a:p>
          <a:p>
            <a:pPr marL="343080" indent="-343080">
              <a:lnSpc>
                <a:spcPct val="150000"/>
              </a:lnSpc>
              <a:buFont typeface="Arial"/>
              <a:buChar char="•"/>
            </a:pPr>
            <a:r>
              <a:rPr lang="en-CA" sz="3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Cluster memory is a natural media to exchange data</a:t>
            </a:r>
            <a:endParaRPr dirty="0"/>
          </a:p>
          <a:p>
            <a:pPr marL="343080" indent="-343080">
              <a:lnSpc>
                <a:spcPct val="150000"/>
              </a:lnSpc>
              <a:buFont typeface="Arial"/>
              <a:buChar char="•"/>
            </a:pPr>
            <a:r>
              <a:rPr lang="en-CA" sz="3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A </a:t>
            </a:r>
            <a:r>
              <a:rPr lang="en-CA" sz="32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usecase</a:t>
            </a:r>
            <a:r>
              <a:rPr lang="en-CA" sz="3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:</a:t>
            </a:r>
            <a:endParaRPr dirty="0"/>
          </a:p>
          <a:p>
            <a:pPr marL="343080" lvl="1" indent="-343080">
              <a:lnSpc>
                <a:spcPct val="150000"/>
              </a:lnSpc>
              <a:buFont typeface="Arial"/>
              <a:buChar char="•"/>
            </a:pPr>
            <a:r>
              <a:rPr lang="en-CA" sz="3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Kafka --&gt; Data Fabric --&gt; </a:t>
            </a:r>
            <a:r>
              <a:rPr lang="en-CA" sz="32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HBase</a:t>
            </a:r>
            <a:r>
              <a:rPr lang="en-CA" sz="3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 --&gt; Data Fabric --&gt; SQL querying --&gt; Spark --&gt; A service </a:t>
            </a:r>
            <a:r>
              <a:rPr lang="en-CA" sz="32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Singlethon</a:t>
            </a:r>
            <a:r>
              <a:rPr lang="en-CA" sz="3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 --&gt; Data Fabric --&gt; RDBMS/FS</a:t>
            </a:r>
            <a:endParaRPr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492480" y="325440"/>
            <a:ext cx="12755160" cy="1081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CA" sz="4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Connecting the ...</a:t>
            </a:r>
            <a:endParaRPr/>
          </a:p>
        </p:txBody>
      </p:sp>
      <p:pic>
        <p:nvPicPr>
          <p:cNvPr id="147" name="Picture 146"/>
          <p:cNvPicPr/>
          <p:nvPr/>
        </p:nvPicPr>
        <p:blipFill>
          <a:blip r:embed="rId2"/>
          <a:stretch/>
        </p:blipFill>
        <p:spPr>
          <a:xfrm>
            <a:off x="2024280" y="-11520"/>
            <a:ext cx="12190680" cy="9143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xmlns:p14="http://schemas.microsoft.com/office/powerpoint/2010/main" spd="med">
    <p:blinds dir="vert"/>
  </p:transition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461160" y="343440"/>
            <a:ext cx="11279520" cy="1081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CA" sz="4000" spc="-1">
                <a:solidFill>
                  <a:srgbClr val="000000"/>
                </a:solidFill>
                <a:latin typeface="Helvetica Neue Light"/>
                <a:ea typeface="WenQuanYi Micro Hei"/>
              </a:rPr>
              <a:t>Live Demo</a:t>
            </a:r>
            <a:endParaRPr/>
          </a:p>
        </p:txBody>
      </p:sp>
      <p:sp>
        <p:nvSpPr>
          <p:cNvPr id="149" name="TextShape 2"/>
          <p:cNvSpPr txBox="1"/>
          <p:nvPr/>
        </p:nvSpPr>
        <p:spPr>
          <a:xfrm>
            <a:off x="812520" y="1791360"/>
            <a:ext cx="14512680" cy="6272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3080">
              <a:lnSpc>
                <a:spcPct val="150000"/>
              </a:lnSpc>
              <a:buFont typeface="Arial"/>
              <a:buChar char="•"/>
            </a:pPr>
            <a:r>
              <a:rPr lang="en-CA" sz="3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Deploy Apache Ignite (incubating)</a:t>
            </a:r>
            <a:endParaRPr dirty="0"/>
          </a:p>
          <a:p>
            <a:pPr marL="343080" indent="-343080">
              <a:lnSpc>
                <a:spcPct val="150000"/>
              </a:lnSpc>
              <a:buFont typeface="Arial"/>
              <a:buChar char="•"/>
            </a:pPr>
            <a:r>
              <a:rPr lang="en-CA" sz="3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Run MR Pi on YARN</a:t>
            </a:r>
            <a:endParaRPr dirty="0"/>
          </a:p>
          <a:p>
            <a:pPr marL="343080" indent="-343080">
              <a:lnSpc>
                <a:spcPct val="150000"/>
              </a:lnSpc>
              <a:buFont typeface="Arial"/>
              <a:buChar char="•"/>
            </a:pPr>
            <a:r>
              <a:rPr lang="en-CA" sz="3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Run </a:t>
            </a:r>
            <a:r>
              <a:rPr lang="en-CA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same</a:t>
            </a:r>
            <a:r>
              <a:rPr lang="en-CA" sz="3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 MR Pi on Apache Ignite:</a:t>
            </a:r>
            <a:endParaRPr dirty="0"/>
          </a:p>
          <a:p>
            <a:pPr marL="343080" lvl="1" indent="-343080">
              <a:lnSpc>
                <a:spcPct val="150000"/>
              </a:lnSpc>
              <a:buFont typeface="Arial"/>
              <a:buChar char="•"/>
            </a:pPr>
            <a:r>
              <a:rPr lang="en-CA" sz="3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Only client </a:t>
            </a:r>
            <a:r>
              <a:rPr lang="en-CA" sz="32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config</a:t>
            </a:r>
            <a:r>
              <a:rPr lang="en-CA" sz="3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 needs to be changed</a:t>
            </a:r>
            <a:endParaRPr dirty="0"/>
          </a:p>
          <a:p>
            <a:pPr indent="-457200">
              <a:lnSpc>
                <a:spcPct val="150000"/>
              </a:lnSpc>
              <a:buFont typeface="Arial"/>
              <a:buChar char="•"/>
            </a:pPr>
            <a:r>
              <a:rPr lang="en-CA" sz="3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Run MR </a:t>
            </a:r>
            <a:r>
              <a:rPr lang="en-CA" sz="32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Teragen</a:t>
            </a:r>
            <a:endParaRPr dirty="0"/>
          </a:p>
          <a:p>
            <a:pPr marL="343080" indent="-343080">
              <a:lnSpc>
                <a:spcPct val="150000"/>
              </a:lnSpc>
              <a:buFont typeface="Arial"/>
              <a:buChar char="•"/>
            </a:pPr>
            <a:r>
              <a:rPr lang="en-CA" sz="3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Run MR </a:t>
            </a:r>
            <a:r>
              <a:rPr lang="en-CA" sz="32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Terasort</a:t>
            </a:r>
            <a:r>
              <a:rPr lang="en-CA" sz="3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 on YARN </a:t>
            </a:r>
            <a:r>
              <a:rPr lang="en-CA" sz="32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vs</a:t>
            </a:r>
            <a:r>
              <a:rPr lang="en-CA" sz="3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 Ignite IGFS</a:t>
            </a:r>
            <a:endParaRPr dirty="0"/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CA" sz="3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Run Spark queries w/ &amp; w/o Ignite caching</a:t>
            </a:r>
            <a:endParaRPr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461160" y="343440"/>
            <a:ext cx="11279520" cy="1081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CA" sz="4000" spc="-1">
                <a:solidFill>
                  <a:srgbClr val="000000"/>
                </a:solidFill>
                <a:latin typeface="Helvetica Neue Light"/>
                <a:ea typeface="WenQuanYi Micro Hei"/>
              </a:rPr>
              <a:t>Results review</a:t>
            </a:r>
            <a:endParaRPr/>
          </a:p>
        </p:txBody>
      </p:sp>
      <p:graphicFrame>
        <p:nvGraphicFramePr>
          <p:cNvPr id="151" name="Table 2"/>
          <p:cNvGraphicFramePr/>
          <p:nvPr>
            <p:extLst>
              <p:ext uri="{D42A27DB-BD31-4B8C-83A1-F6EECF244321}">
                <p14:modId xmlns:p14="http://schemas.microsoft.com/office/powerpoint/2010/main" val="782888452"/>
              </p:ext>
            </p:extLst>
          </p:nvPr>
        </p:nvGraphicFramePr>
        <p:xfrm>
          <a:off x="1944360" y="2000520"/>
          <a:ext cx="12028320" cy="5662440"/>
        </p:xfrm>
        <a:graphic>
          <a:graphicData uri="http://schemas.openxmlformats.org/drawingml/2006/table">
            <a:tbl>
              <a:tblPr/>
              <a:tblGrid>
                <a:gridCol w="4007880"/>
                <a:gridCol w="4007880"/>
                <a:gridCol w="4012560"/>
              </a:tblGrid>
              <a:tr h="1368720">
                <a:tc>
                  <a:txBody>
                    <a:bodyPr/>
                    <a:lstStyle/>
                    <a:p>
                      <a:pPr algn="ctr"/>
                      <a:r>
                        <a:rPr lang="en-US" sz="3200" spc="-1">
                          <a:latin typeface="Arial"/>
                        </a:rPr>
                        <a:t>Workload</a:t>
                      </a:r>
                      <a:endParaRPr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spc="-1">
                          <a:latin typeface="Arial"/>
                        </a:rPr>
                        <a:t>Without Ignite</a:t>
                      </a:r>
                      <a:endParaRPr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spc="-1">
                          <a:latin typeface="Arial"/>
                        </a:rPr>
                        <a:t>With Ignite</a:t>
                      </a:r>
                      <a:endParaRPr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368720">
                <a:tc>
                  <a:txBody>
                    <a:bodyPr/>
                    <a:lstStyle/>
                    <a:p>
                      <a:pPr algn="ctr"/>
                      <a:r>
                        <a:rPr lang="en-US" sz="3200" spc="-1">
                          <a:latin typeface="Arial"/>
                        </a:rPr>
                        <a:t>MapReduce:
CPU-bound (Pi)</a:t>
                      </a:r>
                      <a:endParaRPr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531800">
                <a:tc>
                  <a:txBody>
                    <a:bodyPr/>
                    <a:lstStyle/>
                    <a:p>
                      <a:pPr algn="ctr"/>
                      <a:r>
                        <a:rPr lang="en-US" sz="3200" spc="-1">
                          <a:latin typeface="Arial"/>
                        </a:rPr>
                        <a:t>MapReduce
IO-bound:
(TeraGen/Sort)</a:t>
                      </a:r>
                      <a:endParaRPr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1370520">
                <a:tc>
                  <a:txBody>
                    <a:bodyPr/>
                    <a:lstStyle/>
                    <a:p>
                      <a:pPr algn="ctr"/>
                      <a:endParaRPr lang="en-US" sz="3200" spc="-1" dirty="0" smtClean="0">
                        <a:latin typeface="Arial"/>
                      </a:endParaRPr>
                    </a:p>
                    <a:p>
                      <a:pPr algn="ctr"/>
                      <a:r>
                        <a:rPr lang="en-US" sz="3200" spc="-1" dirty="0" smtClean="0">
                          <a:latin typeface="Arial"/>
                        </a:rPr>
                        <a:t>Spark </a:t>
                      </a:r>
                      <a:r>
                        <a:rPr lang="en-US" sz="3200" spc="-1" dirty="0">
                          <a:latin typeface="Arial"/>
                        </a:rPr>
                        <a:t>SQL</a:t>
                      </a:r>
                      <a:endParaRPr dirty="0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fabric_diag_drawn_newColors.tiff"/>
          <p:cNvPicPr/>
          <p:nvPr/>
        </p:nvPicPr>
        <p:blipFill>
          <a:blip r:embed="rId2"/>
          <a:stretch/>
        </p:blipFill>
        <p:spPr>
          <a:xfrm>
            <a:off x="1171800" y="2270880"/>
            <a:ext cx="10515240" cy="5850000"/>
          </a:xfrm>
          <a:prstGeom prst="rect">
            <a:avLst/>
          </a:prstGeom>
          <a:ln w="12600">
            <a:noFill/>
          </a:ln>
        </p:spPr>
      </p:pic>
      <p:sp>
        <p:nvSpPr>
          <p:cNvPr id="122" name="TextShape 1"/>
          <p:cNvSpPr txBox="1"/>
          <p:nvPr/>
        </p:nvSpPr>
        <p:spPr>
          <a:xfrm>
            <a:off x="2870280" y="376200"/>
            <a:ext cx="10515240" cy="1519920"/>
          </a:xfrm>
          <a:prstGeom prst="rect">
            <a:avLst/>
          </a:prstGeom>
          <a:noFill/>
          <a:ln>
            <a:noFill/>
          </a:ln>
        </p:spPr>
        <p:txBody>
          <a:bodyPr lIns="60840" tIns="60840" rIns="60840" bIns="60840" anchor="ctr"/>
          <a:lstStyle/>
          <a:p>
            <a:pPr algn="ctr">
              <a:lnSpc>
                <a:spcPct val="100000"/>
              </a:lnSpc>
            </a:pPr>
            <a:r>
              <a:rPr lang="en-US" sz="5600" b="1" strike="noStrike" spc="-1">
                <a:solidFill>
                  <a:srgbClr val="ED1C24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In-Memory Data Fabric
</a:t>
            </a:r>
            <a:r>
              <a:rPr lang="en-US" sz="3000" b="1" strike="noStrike" spc="-1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Strategic Approach to IMC</a:t>
            </a:r>
            <a:endParaRPr/>
          </a:p>
        </p:txBody>
      </p:sp>
      <p:sp>
        <p:nvSpPr>
          <p:cNvPr id="123" name="CustomShape 2"/>
          <p:cNvSpPr/>
          <p:nvPr/>
        </p:nvSpPr>
        <p:spPr>
          <a:xfrm>
            <a:off x="11621160" y="3015360"/>
            <a:ext cx="2308680" cy="729720"/>
          </a:xfrm>
          <a:prstGeom prst="rect">
            <a:avLst/>
          </a:prstGeom>
          <a:noFill/>
          <a:ln w="32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182880" indent="-169920">
              <a:lnSpc>
                <a:spcPct val="100000"/>
              </a:lnSpc>
              <a:buClr>
                <a:srgbClr val="535353"/>
              </a:buClr>
              <a:buSzPct val="81000"/>
              <a:buFont typeface="Arial"/>
              <a:buChar char="•"/>
            </a:pPr>
            <a:r>
              <a:rPr lang="en-US" sz="1600" strike="noStrike" spc="-41">
                <a:uFill>
                  <a:solidFill>
                    <a:srgbClr val="FFFFFF"/>
                  </a:solidFill>
                </a:uFill>
                <a:latin typeface="Tekton Pro"/>
                <a:ea typeface="Tekton Pro"/>
              </a:rPr>
              <a:t>Supports Applications of various types and languages</a:t>
            </a:r>
            <a:endParaRPr/>
          </a:p>
        </p:txBody>
      </p:sp>
      <p:sp>
        <p:nvSpPr>
          <p:cNvPr id="124" name="Line 3"/>
          <p:cNvSpPr/>
          <p:nvPr/>
        </p:nvSpPr>
        <p:spPr>
          <a:xfrm flipH="1">
            <a:off x="10712520" y="3403800"/>
            <a:ext cx="804600" cy="164880"/>
          </a:xfrm>
          <a:prstGeom prst="line">
            <a:avLst/>
          </a:prstGeom>
          <a:ln w="25560">
            <a:solidFill>
              <a:srgbClr val="005493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5" name="CustomShape 4"/>
          <p:cNvSpPr/>
          <p:nvPr/>
        </p:nvSpPr>
        <p:spPr>
          <a:xfrm>
            <a:off x="11465280" y="3999600"/>
            <a:ext cx="3134520" cy="1867680"/>
          </a:xfrm>
          <a:prstGeom prst="rect">
            <a:avLst/>
          </a:prstGeom>
          <a:noFill/>
          <a:ln w="32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/>
          <a:lstStyle/>
          <a:p>
            <a:pPr marL="113400" indent="-105840">
              <a:lnSpc>
                <a:spcPts val="741"/>
              </a:lnSpc>
              <a:spcAft>
                <a:spcPts val="1200"/>
              </a:spcAft>
              <a:buClr>
                <a:srgbClr val="535353"/>
              </a:buClr>
              <a:buSzPct val="81000"/>
              <a:buFont typeface="Arial"/>
              <a:buChar char="•"/>
            </a:pPr>
            <a:r>
              <a:rPr lang="en-US" sz="1600" strike="noStrike" spc="-21" dirty="0">
                <a:uFill>
                  <a:solidFill>
                    <a:srgbClr val="FFFFFF"/>
                  </a:solidFill>
                </a:uFill>
                <a:latin typeface="Tekton Pro"/>
                <a:ea typeface="Tekton Pro"/>
              </a:rPr>
              <a:t>Open Source – Apache 2.0</a:t>
            </a:r>
            <a:endParaRPr dirty="0"/>
          </a:p>
          <a:p>
            <a:pPr marL="113400" indent="-105840">
              <a:lnSpc>
                <a:spcPts val="741"/>
              </a:lnSpc>
              <a:spcAft>
                <a:spcPts val="1200"/>
              </a:spcAft>
              <a:buClr>
                <a:srgbClr val="535353"/>
              </a:buClr>
              <a:buSzPct val="81000"/>
              <a:buFont typeface="Arial"/>
              <a:buChar char="•"/>
            </a:pPr>
            <a:r>
              <a:rPr lang="en-US" sz="1600" strike="noStrike" spc="-21" dirty="0">
                <a:uFill>
                  <a:solidFill>
                    <a:srgbClr val="FFFFFF"/>
                  </a:solidFill>
                </a:uFill>
                <a:latin typeface="Tekton Pro"/>
                <a:ea typeface="Tekton Pro"/>
              </a:rPr>
              <a:t>Simple Java APIs</a:t>
            </a:r>
            <a:endParaRPr dirty="0"/>
          </a:p>
          <a:p>
            <a:pPr marL="113400" indent="-105840">
              <a:lnSpc>
                <a:spcPts val="741"/>
              </a:lnSpc>
              <a:spcAft>
                <a:spcPts val="1200"/>
              </a:spcAft>
              <a:buClr>
                <a:srgbClr val="535353"/>
              </a:buClr>
              <a:buSzPct val="81000"/>
              <a:buFont typeface="Arial"/>
              <a:buChar char="•"/>
            </a:pPr>
            <a:r>
              <a:rPr lang="en-US" sz="1600" strike="noStrike" spc="-21" dirty="0">
                <a:uFill>
                  <a:solidFill>
                    <a:srgbClr val="FFFFFF"/>
                  </a:solidFill>
                </a:uFill>
                <a:latin typeface="Tekton Pro"/>
                <a:ea typeface="Tekton Pro"/>
              </a:rPr>
              <a:t>1 JAR Dependency</a:t>
            </a:r>
            <a:endParaRPr dirty="0"/>
          </a:p>
          <a:p>
            <a:pPr marL="113400" indent="-105840">
              <a:lnSpc>
                <a:spcPts val="741"/>
              </a:lnSpc>
              <a:spcAft>
                <a:spcPts val="1200"/>
              </a:spcAft>
              <a:buClr>
                <a:srgbClr val="535353"/>
              </a:buClr>
              <a:buSzPct val="81000"/>
              <a:buFont typeface="Arial"/>
              <a:buChar char="•"/>
            </a:pPr>
            <a:r>
              <a:rPr lang="en-US" sz="1600" strike="noStrike" spc="-21" dirty="0">
                <a:uFill>
                  <a:solidFill>
                    <a:srgbClr val="FFFFFF"/>
                  </a:solidFill>
                </a:uFill>
                <a:latin typeface="Tekton Pro"/>
                <a:ea typeface="Tekton Pro"/>
              </a:rPr>
              <a:t>High Performance </a:t>
            </a:r>
            <a:r>
              <a:rPr lang="en-US" sz="1600" strike="noStrike" spc="-21" dirty="0" smtClean="0">
                <a:uFill>
                  <a:solidFill>
                    <a:srgbClr val="FFFFFF"/>
                  </a:solidFill>
                </a:uFill>
                <a:latin typeface="Tekton Pro"/>
                <a:ea typeface="Tekton Pro"/>
              </a:rPr>
              <a:t>&amp; Scale</a:t>
            </a:r>
            <a:endParaRPr dirty="0" smtClean="0"/>
          </a:p>
          <a:p>
            <a:pPr marL="113400" indent="-105840">
              <a:lnSpc>
                <a:spcPts val="741"/>
              </a:lnSpc>
              <a:spcAft>
                <a:spcPts val="1200"/>
              </a:spcAft>
              <a:buClr>
                <a:srgbClr val="535353"/>
              </a:buClr>
              <a:buSzPct val="81000"/>
              <a:buFont typeface="Arial"/>
              <a:buChar char="•"/>
            </a:pPr>
            <a:r>
              <a:rPr lang="en-US" sz="1600" strike="noStrike" spc="-21" dirty="0" smtClean="0">
                <a:uFill>
                  <a:solidFill>
                    <a:srgbClr val="FFFFFF"/>
                  </a:solidFill>
                </a:uFill>
                <a:latin typeface="Tekton Pro"/>
                <a:ea typeface="Tekton Pro"/>
              </a:rPr>
              <a:t>Automatic Fault Tolerance</a:t>
            </a:r>
            <a:endParaRPr dirty="0" smtClean="0"/>
          </a:p>
          <a:p>
            <a:pPr marL="113400" indent="-105840">
              <a:lnSpc>
                <a:spcPts val="741"/>
              </a:lnSpc>
              <a:spcAft>
                <a:spcPts val="1200"/>
              </a:spcAft>
              <a:buClr>
                <a:srgbClr val="535353"/>
              </a:buClr>
              <a:buSzPct val="81000"/>
              <a:buFont typeface="Arial"/>
              <a:buChar char="•"/>
            </a:pPr>
            <a:r>
              <a:rPr lang="en-US" sz="1600" strike="noStrike" spc="-21" dirty="0" smtClean="0">
                <a:uFill>
                  <a:solidFill>
                    <a:srgbClr val="FFFFFF"/>
                  </a:solidFill>
                </a:uFill>
                <a:latin typeface="Tekton Pro"/>
                <a:ea typeface="Tekton Pro"/>
              </a:rPr>
              <a:t>Management/Monitoring</a:t>
            </a:r>
            <a:endParaRPr dirty="0" smtClean="0"/>
          </a:p>
          <a:p>
            <a:pPr marL="113400" indent="-105840">
              <a:lnSpc>
                <a:spcPts val="741"/>
              </a:lnSpc>
              <a:spcAft>
                <a:spcPts val="1200"/>
              </a:spcAft>
              <a:buClr>
                <a:srgbClr val="535353"/>
              </a:buClr>
              <a:buSzPct val="81000"/>
              <a:buFont typeface="Arial"/>
              <a:buChar char="•"/>
            </a:pPr>
            <a:r>
              <a:rPr lang="en-US" sz="1600" strike="noStrike" spc="-21" dirty="0" smtClean="0">
                <a:uFill>
                  <a:solidFill>
                    <a:srgbClr val="FFFFFF"/>
                  </a:solidFill>
                </a:uFill>
                <a:latin typeface="Tekton Pro"/>
                <a:ea typeface="Tekton Pro"/>
              </a:rPr>
              <a:t>Runs on Commodity Hardware</a:t>
            </a:r>
            <a:endParaRPr dirty="0"/>
          </a:p>
        </p:txBody>
      </p:sp>
      <p:sp>
        <p:nvSpPr>
          <p:cNvPr id="126" name="Line 5"/>
          <p:cNvSpPr/>
          <p:nvPr/>
        </p:nvSpPr>
        <p:spPr>
          <a:xfrm flipH="1">
            <a:off x="10846080" y="4943880"/>
            <a:ext cx="624600" cy="0"/>
          </a:xfrm>
          <a:prstGeom prst="line">
            <a:avLst/>
          </a:prstGeom>
          <a:ln w="25560">
            <a:solidFill>
              <a:srgbClr val="005493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7" name="CustomShape 6"/>
          <p:cNvSpPr/>
          <p:nvPr/>
        </p:nvSpPr>
        <p:spPr>
          <a:xfrm>
            <a:off x="11474640" y="6294240"/>
            <a:ext cx="2534760" cy="753120"/>
          </a:xfrm>
          <a:prstGeom prst="rect">
            <a:avLst/>
          </a:prstGeom>
          <a:noFill/>
          <a:ln w="32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/>
          <a:lstStyle/>
          <a:p>
            <a:pPr marL="113400" indent="-105840">
              <a:lnSpc>
                <a:spcPct val="100000"/>
              </a:lnSpc>
              <a:spcAft>
                <a:spcPts val="1200"/>
              </a:spcAft>
              <a:buClr>
                <a:srgbClr val="535353"/>
              </a:buClr>
              <a:buSzPct val="81000"/>
              <a:buFont typeface="Arial"/>
              <a:buChar char="•"/>
            </a:pPr>
            <a:r>
              <a:rPr lang="en-US" sz="1600" strike="noStrike" spc="-21" dirty="0">
                <a:uFill>
                  <a:solidFill>
                    <a:srgbClr val="FFFFFF"/>
                  </a:solidFill>
                </a:uFill>
                <a:latin typeface="Tekton Pro"/>
                <a:ea typeface="Tekton Pro"/>
              </a:rPr>
              <a:t>Supports existing &amp; </a:t>
            </a:r>
            <a:r>
              <a:rPr lang="en-US" sz="1600" strike="noStrike" spc="-21" dirty="0" smtClean="0">
                <a:uFill>
                  <a:solidFill>
                    <a:srgbClr val="FFFFFF"/>
                  </a:solidFill>
                </a:uFill>
                <a:latin typeface="Tekton Pro"/>
                <a:ea typeface="Tekton Pro"/>
              </a:rPr>
              <a:t>new </a:t>
            </a:r>
            <a:r>
              <a:rPr lang="en-US" sz="1600" strike="noStrike" spc="-21" dirty="0">
                <a:uFill>
                  <a:solidFill>
                    <a:srgbClr val="FFFFFF"/>
                  </a:solidFill>
                </a:uFill>
                <a:latin typeface="Tekton Pro"/>
                <a:ea typeface="Tekton Pro"/>
              </a:rPr>
              <a:t>data sources</a:t>
            </a:r>
            <a:endParaRPr dirty="0"/>
          </a:p>
          <a:p>
            <a:pPr marL="113400" indent="-105840">
              <a:lnSpc>
                <a:spcPts val="741"/>
              </a:lnSpc>
              <a:buClr>
                <a:srgbClr val="535353"/>
              </a:buClr>
              <a:buSzPct val="81000"/>
              <a:buFont typeface="Arial"/>
              <a:buChar char="•"/>
            </a:pPr>
            <a:r>
              <a:rPr lang="en-US" sz="1600" strike="noStrike" spc="-21" dirty="0">
                <a:uFill>
                  <a:solidFill>
                    <a:srgbClr val="FFFFFF"/>
                  </a:solidFill>
                </a:uFill>
                <a:latin typeface="Tekton Pro"/>
                <a:ea typeface="Tekton Pro"/>
              </a:rPr>
              <a:t>No need to rip &amp; replace</a:t>
            </a:r>
            <a:endParaRPr dirty="0"/>
          </a:p>
        </p:txBody>
      </p:sp>
      <p:sp>
        <p:nvSpPr>
          <p:cNvPr id="128" name="Line 7"/>
          <p:cNvSpPr/>
          <p:nvPr/>
        </p:nvSpPr>
        <p:spPr>
          <a:xfrm flipH="1">
            <a:off x="10322280" y="6449760"/>
            <a:ext cx="1058760" cy="223920"/>
          </a:xfrm>
          <a:prstGeom prst="line">
            <a:avLst/>
          </a:prstGeom>
          <a:ln w="25560">
            <a:solidFill>
              <a:srgbClr val="005493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3904</TotalTime>
  <Words>538</Words>
  <Application>Microsoft Macintosh PowerPoint</Application>
  <PresentationFormat>Custom</PresentationFormat>
  <Paragraphs>96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Office Theme</vt:lpstr>
      <vt:lpstr>Office Theme</vt:lpstr>
      <vt:lpstr>Office Theme</vt:lpstr>
      <vt:lpstr>Konstantin Boudnik VP Open Source Development, WANdisco Member of the Apache Software Foundation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ANY 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Nikita IVANOV Founder, PMC </dc:title>
  <cp:lastModifiedBy>Dane Christensen</cp:lastModifiedBy>
  <cp:revision>16</cp:revision>
  <dcterms:modified xsi:type="dcterms:W3CDTF">2015-08-20T17:08:50Z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Custom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4</vt:i4>
  </property>
</Properties>
</file>